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7" r:id="rId2"/>
    <p:sldId id="472" r:id="rId3"/>
    <p:sldId id="422" r:id="rId4"/>
    <p:sldId id="361" r:id="rId5"/>
    <p:sldId id="426" r:id="rId6"/>
    <p:sldId id="434" r:id="rId7"/>
    <p:sldId id="455" r:id="rId8"/>
    <p:sldId id="474" r:id="rId9"/>
    <p:sldId id="476" r:id="rId10"/>
    <p:sldId id="467" r:id="rId11"/>
    <p:sldId id="470" r:id="rId12"/>
    <p:sldId id="469" r:id="rId13"/>
    <p:sldId id="471" r:id="rId14"/>
    <p:sldId id="477" r:id="rId15"/>
    <p:sldId id="473" r:id="rId16"/>
    <p:sldId id="478" r:id="rId17"/>
    <p:sldId id="475" r:id="rId18"/>
    <p:sldId id="479" r:id="rId19"/>
    <p:sldId id="480" r:id="rId20"/>
    <p:sldId id="481" r:id="rId21"/>
    <p:sldId id="482" r:id="rId22"/>
    <p:sldId id="483" r:id="rId23"/>
    <p:sldId id="484" r:id="rId24"/>
    <p:sldId id="282" r:id="rId25"/>
    <p:sldId id="492" r:id="rId26"/>
    <p:sldId id="487" r:id="rId27"/>
    <p:sldId id="490" r:id="rId28"/>
    <p:sldId id="491" r:id="rId29"/>
    <p:sldId id="493" r:id="rId30"/>
    <p:sldId id="494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69"/>
    <p:restoredTop sz="96224"/>
  </p:normalViewPr>
  <p:slideViewPr>
    <p:cSldViewPr snapToGrid="0" snapToObjects="1">
      <p:cViewPr varScale="1">
        <p:scale>
          <a:sx n="107" d="100"/>
          <a:sy n="107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tiff>
</file>

<file path=ppt/media/image19.png>
</file>

<file path=ppt/media/image2.tiff>
</file>

<file path=ppt/media/image20.png>
</file>

<file path=ppt/media/image21.tiff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1.png>
</file>

<file path=ppt/media/image32.tif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6FABD-507A-F844-A549-2A7D8C982D60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E9BE9-24F4-6144-959C-1F06F2911A4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0055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9612F-3765-4B47-B859-19044490EBA0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251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E4974-C7E2-E04F-9B05-6E20C59C2D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36C46-E1B8-3344-BECA-808F403A47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C616B-E49D-DC40-877C-84DA27F32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EDC73-76F0-EA4E-8BBC-006F017D4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20F21-615F-814C-AD63-525ED13A7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4445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C683-B9B7-EF4D-A0C1-331A210AA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5069F4-B9EA-1243-ABF0-DC04A928A1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D5AE8-F7A5-F14D-88DC-04A2E376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0AE74-696E-8D44-AD3D-F8489A142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856CF-8D14-4044-9D93-7949F8372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0144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E7CBA8-C7C2-CE4F-91CF-8727BB3FDA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8A50AF-FA69-1445-A6B6-1B1FC451B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8F395-DCC1-7F4F-A4B8-6C18B9506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2870A-C797-D243-92C6-35C92BE73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1102C-CF16-2C46-85AC-97AA4938D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897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D7BAA-5FE1-8144-BE61-9E5049420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E0C6D-5BC9-774E-B2F5-A8DB0860D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6F44D-A12D-AA43-9A94-C482E49F7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B9FF-7997-7B46-B095-C8472CB6B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26AE8-FCFF-6446-8D99-7361D0F4A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7896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18C0B-4B68-0E4F-805A-557E7D22D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21A46-2A9D-1949-87EE-20101AE3A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BDB15-03A6-3A46-9B44-EEAD25225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EC588-EE7C-4E45-9F2A-BF67159B5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CF536-2D3E-2948-B02F-74A84E972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374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8B1B-55D0-124F-9439-F89D4583F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7B191-B1D2-4A44-856D-9042731382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8E5626-2B58-6145-BF87-0F88130190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A74F98-5409-EB48-8912-C02482598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777CE6-4CCC-7A45-ABDA-445D8A0B4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209A1A-1E5B-7C47-809C-F2F9E5E2E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014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359DF-44D4-AC43-B5A4-D35C4AB80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05FCB-C594-024E-B38D-B0C7B1475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51FD3-BAC2-3A42-87DB-A210F08D9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F69344-CD2B-8F44-BB72-C33A2F020E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9A9EDE-CD3C-E143-905E-4E65724EDF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209A5E-D91E-884C-B542-F27B41618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5864E1-00D9-C142-858B-F172EF343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C615C9-B6B0-0D4A-8DB6-415903F72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4659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BE29-2F37-F247-AACA-0E76BCDB3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44A507-6D76-1E46-97D7-16312EFC4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49470B-29B8-B44B-9C86-020BFD482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AE5C60-F837-C542-8E8E-AA9521ACB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3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35F26F-7947-1948-8ADF-E5D28A31B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47D27B-5928-AC49-B3EB-E3C5FC53D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CB1BAF-453B-FB47-B755-FC1CF244E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317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2F430-3C90-9048-A9F0-12A1A13CC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3DC61-E450-5748-BADA-28F096151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4502A-9138-6746-A5AD-86FD7C0E86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A78E44-9CA2-1B47-91C4-99B9E617C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D95B7-508F-4343-9ACA-32EAC70B6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C54516-37D0-B945-ABDA-74169B9F1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5514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B98F6-F19B-D343-99DB-88A81CDC6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295F0C-DBFF-A748-8EAC-8D87A6F2F4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3B2D4D-A3B2-B44E-9334-1FD2676E20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32841-99F5-B743-87D2-D69DD2897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41246-03BC-A941-9B2B-C2D3EFF45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F9A2A-F972-4740-B2D2-A3A17C579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3989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0EF086-4F4B-7745-95DE-265BE8F19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CC14E-9946-CA42-860A-85B55FD5A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CCF98-9817-8541-985C-51206FF91D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28BF1-C878-6541-9645-4C76F0614A1C}" type="datetimeFigureOut">
              <a:rPr lang="fr-FR" smtClean="0"/>
              <a:t>27/09/2021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CAB54-65A2-B547-A9DA-4785E6F351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F48D6-C5BD-614C-AA17-5082BD42C4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398F9-D34C-264B-B5CB-1F354B40D9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521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24.png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E068D-4E49-9042-B55C-085CB20FE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2342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fr-FR" dirty="0"/>
            </a:br>
            <a:r>
              <a:rPr lang="fr-FR" dirty="0" err="1"/>
              <a:t>Previously</a:t>
            </a:r>
            <a:r>
              <a:rPr lang="fr-FR" dirty="0"/>
              <a:t> on « Cerveau et Récompense »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CBC20-EA09-E449-B595-E4F2A3538D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579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601043-FCB0-C246-8F26-BB37DC1B94A3}"/>
              </a:ext>
            </a:extLst>
          </p:cNvPr>
          <p:cNvSpPr txBox="1"/>
          <p:nvPr/>
        </p:nvSpPr>
        <p:spPr>
          <a:xfrm>
            <a:off x="237507" y="306226"/>
            <a:ext cx="666205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La libération phasique de dopamine provoque une sensation de plaisir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59E4B6-777A-C541-A385-4B06BF718965}"/>
              </a:ext>
            </a:extLst>
          </p:cNvPr>
          <p:cNvSpPr txBox="1"/>
          <p:nvPr/>
        </p:nvSpPr>
        <p:spPr>
          <a:xfrm>
            <a:off x="4037610" y="1166978"/>
            <a:ext cx="5416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Système dopaminergique = Centre de plaisir du cerveau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FDB095-6996-C147-91C3-48EEB27ABECB}"/>
              </a:ext>
            </a:extLst>
          </p:cNvPr>
          <p:cNvSpPr txBox="1"/>
          <p:nvPr/>
        </p:nvSpPr>
        <p:spPr>
          <a:xfrm>
            <a:off x="542306" y="1931997"/>
            <a:ext cx="75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Argument 1 : Cela expliquerait les résultats des expériences d’</a:t>
            </a:r>
            <a:r>
              <a:rPr lang="fr-FR" dirty="0" err="1"/>
              <a:t>auto-stimulation</a:t>
            </a:r>
            <a:endParaRPr lang="fr-F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A9EF3C-7E31-5F40-9C54-0A5F6B7308AB}"/>
              </a:ext>
            </a:extLst>
          </p:cNvPr>
          <p:cNvSpPr txBox="1"/>
          <p:nvPr/>
        </p:nvSpPr>
        <p:spPr>
          <a:xfrm>
            <a:off x="542306" y="2515750"/>
            <a:ext cx="10640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Argument 2 : Cela expliquerait pourquoi l’action des drogues sur le système dopaminergique les rends addictive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3833AF-CFB7-A147-9D9D-C43A29487E21}"/>
              </a:ext>
            </a:extLst>
          </p:cNvPr>
          <p:cNvSpPr txBox="1"/>
          <p:nvPr/>
        </p:nvSpPr>
        <p:spPr>
          <a:xfrm>
            <a:off x="542304" y="3097297"/>
            <a:ext cx="10811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Argument 3 : Des sujets humains reporteraient des sensations de plaisir intense lorsque des zones liés au renforcement cérébral sont stimulés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C9E580-18F3-B54B-8837-D2B754ECA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9817" y="3864522"/>
            <a:ext cx="1647096" cy="24796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A6FFD6-9D37-7B41-B95A-81F611987A05}"/>
              </a:ext>
            </a:extLst>
          </p:cNvPr>
          <p:cNvSpPr txBox="1"/>
          <p:nvPr/>
        </p:nvSpPr>
        <p:spPr>
          <a:xfrm>
            <a:off x="9890129" y="3864522"/>
            <a:ext cx="146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Kent </a:t>
            </a:r>
            <a:r>
              <a:rPr lang="fr-FR" dirty="0" err="1"/>
              <a:t>Berridge</a:t>
            </a:r>
            <a:endParaRPr lang="fr-FR" dirty="0"/>
          </a:p>
        </p:txBody>
      </p:sp>
      <p:pic>
        <p:nvPicPr>
          <p:cNvPr id="13" name="Picture 6" descr="picture of Tulane neuroscientist Robert Heath">
            <a:extLst>
              <a:ext uri="{FF2B5EF4-FFF2-40B4-BE49-F238E27FC236}">
                <a16:creationId xmlns:a16="http://schemas.microsoft.com/office/drawing/2014/main" id="{0328B2C0-6562-7C41-B8DD-F51622E3A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78" y="3955843"/>
            <a:ext cx="2201265" cy="2388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143C28-3CB0-B24E-9632-23518AA2C682}"/>
              </a:ext>
            </a:extLst>
          </p:cNvPr>
          <p:cNvSpPr txBox="1"/>
          <p:nvPr/>
        </p:nvSpPr>
        <p:spPr>
          <a:xfrm>
            <a:off x="2959924" y="3938400"/>
            <a:ext cx="1440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Robert Heath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17308D-55AA-B74F-8194-39D2EBF62EBC}"/>
              </a:ext>
            </a:extLst>
          </p:cNvPr>
          <p:cNvSpPr txBox="1"/>
          <p:nvPr/>
        </p:nvSpPr>
        <p:spPr>
          <a:xfrm>
            <a:off x="8893365" y="6465109"/>
            <a:ext cx="32054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Berridge</a:t>
            </a:r>
            <a:r>
              <a:rPr lang="en-US" sz="1200" dirty="0">
                <a:latin typeface="Times"/>
                <a:cs typeface="Times"/>
              </a:rPr>
              <a:t> &amp; </a:t>
            </a:r>
            <a:r>
              <a:rPr lang="en-US" sz="1200" dirty="0" err="1">
                <a:latin typeface="Times"/>
                <a:cs typeface="Times"/>
              </a:rPr>
              <a:t>Kringelbach</a:t>
            </a:r>
            <a:r>
              <a:rPr lang="en-US" sz="1200" dirty="0">
                <a:latin typeface="Times"/>
                <a:cs typeface="Times"/>
              </a:rPr>
              <a:t> (2015). </a:t>
            </a:r>
            <a:r>
              <a:rPr lang="en-US" sz="1200" i="1" dirty="0">
                <a:latin typeface="Times"/>
                <a:cs typeface="Times"/>
              </a:rPr>
              <a:t>Neuron</a:t>
            </a:r>
            <a:r>
              <a:rPr lang="en-US" sz="1200" dirty="0">
                <a:latin typeface="Times"/>
                <a:cs typeface="Times"/>
              </a:rPr>
              <a:t>, 86, 646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B72DBB-1CC4-8847-B95A-14280AEE295E}"/>
              </a:ext>
            </a:extLst>
          </p:cNvPr>
          <p:cNvCxnSpPr/>
          <p:nvPr/>
        </p:nvCxnSpPr>
        <p:spPr>
          <a:xfrm flipV="1">
            <a:off x="653143" y="3097297"/>
            <a:ext cx="9416143" cy="6463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02EFA6F-C549-C744-809F-DE3BCB8D663C}"/>
              </a:ext>
            </a:extLst>
          </p:cNvPr>
          <p:cNvCxnSpPr/>
          <p:nvPr/>
        </p:nvCxnSpPr>
        <p:spPr>
          <a:xfrm>
            <a:off x="737878" y="3093791"/>
            <a:ext cx="9374951" cy="58024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19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11" grpId="0"/>
      <p:bldP spid="5" grpId="0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601043-FCB0-C246-8F26-BB37DC1B94A3}"/>
              </a:ext>
            </a:extLst>
          </p:cNvPr>
          <p:cNvSpPr txBox="1"/>
          <p:nvPr/>
        </p:nvSpPr>
        <p:spPr>
          <a:xfrm>
            <a:off x="237507" y="306226"/>
            <a:ext cx="666205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La libération phasique de dopamine provoque une sensation de plaisir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59E4B6-777A-C541-A385-4B06BF718965}"/>
              </a:ext>
            </a:extLst>
          </p:cNvPr>
          <p:cNvSpPr txBox="1"/>
          <p:nvPr/>
        </p:nvSpPr>
        <p:spPr>
          <a:xfrm>
            <a:off x="4037610" y="1166978"/>
            <a:ext cx="5416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Système dopaminergique = Centre de plaisir du cerveau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FDB095-6996-C147-91C3-48EEB27ABECB}"/>
              </a:ext>
            </a:extLst>
          </p:cNvPr>
          <p:cNvSpPr txBox="1"/>
          <p:nvPr/>
        </p:nvSpPr>
        <p:spPr>
          <a:xfrm>
            <a:off x="542306" y="1931997"/>
            <a:ext cx="75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Argument 1 : Cela expliquerait les résultats des expériences d’</a:t>
            </a:r>
            <a:r>
              <a:rPr lang="fr-FR" dirty="0" err="1"/>
              <a:t>auto-stimulation</a:t>
            </a:r>
            <a:endParaRPr lang="fr-F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A9EF3C-7E31-5F40-9C54-0A5F6B7308AB}"/>
              </a:ext>
            </a:extLst>
          </p:cNvPr>
          <p:cNvSpPr txBox="1"/>
          <p:nvPr/>
        </p:nvSpPr>
        <p:spPr>
          <a:xfrm>
            <a:off x="542306" y="2515750"/>
            <a:ext cx="10640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Argument 2 : Cela expliquerait pourquoi l’action des drogues sur le système dopaminergique les rends addictive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3833AF-CFB7-A147-9D9D-C43A29487E21}"/>
              </a:ext>
            </a:extLst>
          </p:cNvPr>
          <p:cNvSpPr txBox="1"/>
          <p:nvPr/>
        </p:nvSpPr>
        <p:spPr>
          <a:xfrm>
            <a:off x="542304" y="3097297"/>
            <a:ext cx="10811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Argument 3 : Des sujets humains reporteraient des sensations de plaisir intense lorsque des zones liés au renforcement cérébral sont stimulés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B72DBB-1CC4-8847-B95A-14280AEE295E}"/>
              </a:ext>
            </a:extLst>
          </p:cNvPr>
          <p:cNvCxnSpPr/>
          <p:nvPr/>
        </p:nvCxnSpPr>
        <p:spPr>
          <a:xfrm flipV="1">
            <a:off x="653143" y="3097297"/>
            <a:ext cx="9416143" cy="6463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02EFA6F-C549-C744-809F-DE3BCB8D663C}"/>
              </a:ext>
            </a:extLst>
          </p:cNvPr>
          <p:cNvCxnSpPr/>
          <p:nvPr/>
        </p:nvCxnSpPr>
        <p:spPr>
          <a:xfrm>
            <a:off x="737878" y="3093791"/>
            <a:ext cx="9374951" cy="58024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592E618-9914-CA48-8DC3-9B6DC032C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304" y="4133046"/>
            <a:ext cx="2708314" cy="2247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F4E7B62-043C-F749-AC88-4D2EF9A852CA}"/>
              </a:ext>
            </a:extLst>
          </p:cNvPr>
          <p:cNvSpPr txBox="1"/>
          <p:nvPr/>
        </p:nvSpPr>
        <p:spPr>
          <a:xfrm>
            <a:off x="542304" y="6380946"/>
            <a:ext cx="25668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Wolfram Schultz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52300B6-E2BC-614B-8705-07629FACE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4110" y="4234646"/>
            <a:ext cx="4410886" cy="229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41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C8E73F-E80A-5148-AE62-5962F2689B6A}"/>
              </a:ext>
            </a:extLst>
          </p:cNvPr>
          <p:cNvSpPr txBox="1"/>
          <p:nvPr/>
        </p:nvSpPr>
        <p:spPr>
          <a:xfrm>
            <a:off x="7832174" y="6288947"/>
            <a:ext cx="37257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/>
                <a:cs typeface="Times"/>
              </a:rPr>
              <a:t>Schultz, Montague, &amp; Dayan (1997). </a:t>
            </a:r>
            <a:r>
              <a:rPr lang="en-US" sz="1200" i="1" dirty="0">
                <a:latin typeface="Times"/>
                <a:cs typeface="Times"/>
              </a:rPr>
              <a:t>Science </a:t>
            </a:r>
            <a:r>
              <a:rPr lang="en-US" sz="1200" dirty="0">
                <a:latin typeface="Times"/>
                <a:cs typeface="Times"/>
              </a:rPr>
              <a:t>, 275, 1593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B546B6-981F-094D-9D9E-454C6E27613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67977" y="2113528"/>
            <a:ext cx="5515526" cy="33220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ABFC00-8776-8D48-8588-DBB1CA150E17}"/>
              </a:ext>
            </a:extLst>
          </p:cNvPr>
          <p:cNvSpPr txBox="1"/>
          <p:nvPr/>
        </p:nvSpPr>
        <p:spPr>
          <a:xfrm>
            <a:off x="482600" y="715833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AA2FA5-F907-B74D-A287-EDA8EC41B7C6}"/>
              </a:ext>
            </a:extLst>
          </p:cNvPr>
          <p:cNvCxnSpPr/>
          <p:nvPr/>
        </p:nvCxnSpPr>
        <p:spPr>
          <a:xfrm>
            <a:off x="1066800" y="919033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F191F9-4FEF-CE44-8E69-1FF022A0C9D1}"/>
              </a:ext>
            </a:extLst>
          </p:cNvPr>
          <p:cNvSpPr txBox="1"/>
          <p:nvPr/>
        </p:nvSpPr>
        <p:spPr>
          <a:xfrm>
            <a:off x="2959100" y="734367"/>
            <a:ext cx="2114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un bouton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C129D1E-0B7C-CC4F-BE46-45DDBACDF27E}"/>
              </a:ext>
            </a:extLst>
          </p:cNvPr>
          <p:cNvCxnSpPr/>
          <p:nvPr/>
        </p:nvCxnSpPr>
        <p:spPr>
          <a:xfrm>
            <a:off x="5073140" y="919033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D1512E-C6DA-4744-A3FB-CB7CE914B5FC}"/>
              </a:ext>
            </a:extLst>
          </p:cNvPr>
          <p:cNvSpPr txBox="1"/>
          <p:nvPr/>
        </p:nvSpPr>
        <p:spPr>
          <a:xfrm>
            <a:off x="7015519" y="734367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Jus de fruit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62F030A-27B5-3541-B632-29C46935E21C}"/>
              </a:ext>
            </a:extLst>
          </p:cNvPr>
          <p:cNvCxnSpPr/>
          <p:nvPr/>
        </p:nvCxnSpPr>
        <p:spPr>
          <a:xfrm>
            <a:off x="8230916" y="919033"/>
            <a:ext cx="13956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5CB9FA6-65F2-ED4A-8C97-A695B2803403}"/>
              </a:ext>
            </a:extLst>
          </p:cNvPr>
          <p:cNvSpPr txBox="1"/>
          <p:nvPr/>
        </p:nvSpPr>
        <p:spPr>
          <a:xfrm>
            <a:off x="9794247" y="586600"/>
            <a:ext cx="209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Intervalle </a:t>
            </a:r>
            <a:r>
              <a:rPr lang="fr-FR" dirty="0" err="1"/>
              <a:t>inter-essai</a:t>
            </a:r>
            <a:endParaRPr lang="fr-FR" dirty="0"/>
          </a:p>
          <a:p>
            <a:r>
              <a:rPr lang="fr-FR" dirty="0"/>
              <a:t>(durée aléatoire)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78DFF3-3E1F-744B-94A1-91922D10EA94}"/>
              </a:ext>
            </a:extLst>
          </p:cNvPr>
          <p:cNvSpPr txBox="1"/>
          <p:nvPr/>
        </p:nvSpPr>
        <p:spPr>
          <a:xfrm>
            <a:off x="545025" y="2705100"/>
            <a:ext cx="2796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 début de l’apprentissage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E35B20-C6B1-8D4B-8E73-BB2EC43F607C}"/>
              </a:ext>
            </a:extLst>
          </p:cNvPr>
          <p:cNvSpPr/>
          <p:nvPr/>
        </p:nvSpPr>
        <p:spPr>
          <a:xfrm>
            <a:off x="4067977" y="2113528"/>
            <a:ext cx="1881463" cy="4645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F97D5BC-D3BE-544A-8E65-126FB8BE78A8}"/>
              </a:ext>
            </a:extLst>
          </p:cNvPr>
          <p:cNvSpPr/>
          <p:nvPr/>
        </p:nvSpPr>
        <p:spPr>
          <a:xfrm>
            <a:off x="7015519" y="4978400"/>
            <a:ext cx="816655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4110E9-A46F-B343-AE82-B918C0D4BA40}"/>
              </a:ext>
            </a:extLst>
          </p:cNvPr>
          <p:cNvCxnSpPr>
            <a:stCxn id="6" idx="2"/>
          </p:cNvCxnSpPr>
          <p:nvPr/>
        </p:nvCxnSpPr>
        <p:spPr>
          <a:xfrm>
            <a:off x="749661" y="1085165"/>
            <a:ext cx="4259047" cy="149293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34694AF-D99C-BA4E-9971-B50D8F80B171}"/>
              </a:ext>
            </a:extLst>
          </p:cNvPr>
          <p:cNvCxnSpPr>
            <a:cxnSpLocks/>
          </p:cNvCxnSpPr>
          <p:nvPr/>
        </p:nvCxnSpPr>
        <p:spPr>
          <a:xfrm flipH="1">
            <a:off x="7423846" y="1103699"/>
            <a:ext cx="88926" cy="16415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03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  <p:bldP spid="14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C8E73F-E80A-5148-AE62-5962F2689B6A}"/>
              </a:ext>
            </a:extLst>
          </p:cNvPr>
          <p:cNvSpPr txBox="1"/>
          <p:nvPr/>
        </p:nvSpPr>
        <p:spPr>
          <a:xfrm>
            <a:off x="7832174" y="6288947"/>
            <a:ext cx="37257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/>
                <a:cs typeface="Times"/>
              </a:rPr>
              <a:t>Schultz, Montague, &amp; Dayan (1997). </a:t>
            </a:r>
            <a:r>
              <a:rPr lang="en-US" sz="1200" i="1" dirty="0">
                <a:latin typeface="Times"/>
                <a:cs typeface="Times"/>
              </a:rPr>
              <a:t>Science </a:t>
            </a:r>
            <a:r>
              <a:rPr lang="en-US" sz="1200" dirty="0">
                <a:latin typeface="Times"/>
                <a:cs typeface="Times"/>
              </a:rPr>
              <a:t>, 275, 1593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ABFC00-8776-8D48-8588-DBB1CA150E17}"/>
              </a:ext>
            </a:extLst>
          </p:cNvPr>
          <p:cNvSpPr txBox="1"/>
          <p:nvPr/>
        </p:nvSpPr>
        <p:spPr>
          <a:xfrm>
            <a:off x="482600" y="715833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AA2FA5-F907-B74D-A287-EDA8EC41B7C6}"/>
              </a:ext>
            </a:extLst>
          </p:cNvPr>
          <p:cNvCxnSpPr/>
          <p:nvPr/>
        </p:nvCxnSpPr>
        <p:spPr>
          <a:xfrm>
            <a:off x="1066800" y="919033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F191F9-4FEF-CE44-8E69-1FF022A0C9D1}"/>
              </a:ext>
            </a:extLst>
          </p:cNvPr>
          <p:cNvSpPr txBox="1"/>
          <p:nvPr/>
        </p:nvSpPr>
        <p:spPr>
          <a:xfrm>
            <a:off x="2959100" y="734367"/>
            <a:ext cx="2114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un bouton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C129D1E-0B7C-CC4F-BE46-45DDBACDF27E}"/>
              </a:ext>
            </a:extLst>
          </p:cNvPr>
          <p:cNvCxnSpPr/>
          <p:nvPr/>
        </p:nvCxnSpPr>
        <p:spPr>
          <a:xfrm>
            <a:off x="5073140" y="919033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D1512E-C6DA-4744-A3FB-CB7CE914B5FC}"/>
              </a:ext>
            </a:extLst>
          </p:cNvPr>
          <p:cNvSpPr txBox="1"/>
          <p:nvPr/>
        </p:nvSpPr>
        <p:spPr>
          <a:xfrm>
            <a:off x="7015519" y="734367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Jus de fruit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62F030A-27B5-3541-B632-29C46935E21C}"/>
              </a:ext>
            </a:extLst>
          </p:cNvPr>
          <p:cNvCxnSpPr/>
          <p:nvPr/>
        </p:nvCxnSpPr>
        <p:spPr>
          <a:xfrm>
            <a:off x="8230916" y="919033"/>
            <a:ext cx="13956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5CB9FA6-65F2-ED4A-8C97-A695B2803403}"/>
              </a:ext>
            </a:extLst>
          </p:cNvPr>
          <p:cNvSpPr txBox="1"/>
          <p:nvPr/>
        </p:nvSpPr>
        <p:spPr>
          <a:xfrm>
            <a:off x="9794247" y="586600"/>
            <a:ext cx="209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Intervalle </a:t>
            </a:r>
            <a:r>
              <a:rPr lang="fr-FR" dirty="0" err="1"/>
              <a:t>inter-essai</a:t>
            </a:r>
            <a:endParaRPr lang="fr-FR" dirty="0"/>
          </a:p>
          <a:p>
            <a:r>
              <a:rPr lang="fr-FR" dirty="0"/>
              <a:t>(durée aléatoire)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78DFF3-3E1F-744B-94A1-91922D10EA94}"/>
              </a:ext>
            </a:extLst>
          </p:cNvPr>
          <p:cNvSpPr txBox="1"/>
          <p:nvPr/>
        </p:nvSpPr>
        <p:spPr>
          <a:xfrm>
            <a:off x="545025" y="2705100"/>
            <a:ext cx="3055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Une fois l’apprentissage acquis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E35B20-C6B1-8D4B-8E73-BB2EC43F607C}"/>
              </a:ext>
            </a:extLst>
          </p:cNvPr>
          <p:cNvSpPr/>
          <p:nvPr/>
        </p:nvSpPr>
        <p:spPr>
          <a:xfrm>
            <a:off x="4067977" y="2113528"/>
            <a:ext cx="1881463" cy="4645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F97D5BC-D3BE-544A-8E65-126FB8BE78A8}"/>
              </a:ext>
            </a:extLst>
          </p:cNvPr>
          <p:cNvSpPr/>
          <p:nvPr/>
        </p:nvSpPr>
        <p:spPr>
          <a:xfrm>
            <a:off x="7015519" y="4978400"/>
            <a:ext cx="816655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4ECFBA3-CCBC-D945-87A8-3764FFFBF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615" y="2337567"/>
            <a:ext cx="5509409" cy="293000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4110E9-A46F-B343-AE82-B918C0D4BA40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749661" y="1085165"/>
            <a:ext cx="5199779" cy="18887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34694AF-D99C-BA4E-9971-B50D8F80B171}"/>
              </a:ext>
            </a:extLst>
          </p:cNvPr>
          <p:cNvCxnSpPr>
            <a:cxnSpLocks/>
          </p:cNvCxnSpPr>
          <p:nvPr/>
        </p:nvCxnSpPr>
        <p:spPr>
          <a:xfrm>
            <a:off x="7512773" y="1103699"/>
            <a:ext cx="110444" cy="17860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BD5E370-0507-1441-A22D-EE40D30D0D0B}"/>
              </a:ext>
            </a:extLst>
          </p:cNvPr>
          <p:cNvSpPr txBox="1"/>
          <p:nvPr/>
        </p:nvSpPr>
        <p:spPr>
          <a:xfrm>
            <a:off x="291025" y="4978400"/>
            <a:ext cx="4057573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/>
              <a:t>Le fait que les neurones dopaminergiques ne répondent plus à la récompense est incompatible avec l’hypothèse que la libération de dopamine provoque une sensation de plaisir</a:t>
            </a:r>
          </a:p>
        </p:txBody>
      </p:sp>
    </p:spTree>
    <p:extLst>
      <p:ext uri="{BB962C8B-B14F-4D97-AF65-F5344CB8AC3E}">
        <p14:creationId xmlns:p14="http://schemas.microsoft.com/office/powerpoint/2010/main" val="146112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C8E73F-E80A-5148-AE62-5962F2689B6A}"/>
              </a:ext>
            </a:extLst>
          </p:cNvPr>
          <p:cNvSpPr txBox="1"/>
          <p:nvPr/>
        </p:nvSpPr>
        <p:spPr>
          <a:xfrm>
            <a:off x="7832174" y="6288947"/>
            <a:ext cx="37257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/>
                <a:cs typeface="Times"/>
              </a:rPr>
              <a:t>Schultz, Montague, &amp; Dayan (1997). </a:t>
            </a:r>
            <a:r>
              <a:rPr lang="en-US" sz="1200" i="1" dirty="0">
                <a:latin typeface="Times"/>
                <a:cs typeface="Times"/>
              </a:rPr>
              <a:t>Science </a:t>
            </a:r>
            <a:r>
              <a:rPr lang="en-US" sz="1200" dirty="0">
                <a:latin typeface="Times"/>
                <a:cs typeface="Times"/>
              </a:rPr>
              <a:t>, 275, 1593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ABFC00-8776-8D48-8588-DBB1CA150E17}"/>
              </a:ext>
            </a:extLst>
          </p:cNvPr>
          <p:cNvSpPr txBox="1"/>
          <p:nvPr/>
        </p:nvSpPr>
        <p:spPr>
          <a:xfrm>
            <a:off x="482600" y="715833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AA2FA5-F907-B74D-A287-EDA8EC41B7C6}"/>
              </a:ext>
            </a:extLst>
          </p:cNvPr>
          <p:cNvCxnSpPr/>
          <p:nvPr/>
        </p:nvCxnSpPr>
        <p:spPr>
          <a:xfrm>
            <a:off x="1066800" y="919033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F191F9-4FEF-CE44-8E69-1FF022A0C9D1}"/>
              </a:ext>
            </a:extLst>
          </p:cNvPr>
          <p:cNvSpPr txBox="1"/>
          <p:nvPr/>
        </p:nvSpPr>
        <p:spPr>
          <a:xfrm>
            <a:off x="2959100" y="734367"/>
            <a:ext cx="2114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un bouton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C129D1E-0B7C-CC4F-BE46-45DDBACDF27E}"/>
              </a:ext>
            </a:extLst>
          </p:cNvPr>
          <p:cNvCxnSpPr/>
          <p:nvPr/>
        </p:nvCxnSpPr>
        <p:spPr>
          <a:xfrm>
            <a:off x="5073140" y="919033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D1512E-C6DA-4744-A3FB-CB7CE914B5FC}"/>
              </a:ext>
            </a:extLst>
          </p:cNvPr>
          <p:cNvSpPr txBox="1"/>
          <p:nvPr/>
        </p:nvSpPr>
        <p:spPr>
          <a:xfrm>
            <a:off x="7015519" y="734367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Jus de fruit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62F030A-27B5-3541-B632-29C46935E21C}"/>
              </a:ext>
            </a:extLst>
          </p:cNvPr>
          <p:cNvCxnSpPr/>
          <p:nvPr/>
        </p:nvCxnSpPr>
        <p:spPr>
          <a:xfrm>
            <a:off x="8230916" y="919033"/>
            <a:ext cx="13956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5CB9FA6-65F2-ED4A-8C97-A695B2803403}"/>
              </a:ext>
            </a:extLst>
          </p:cNvPr>
          <p:cNvSpPr txBox="1"/>
          <p:nvPr/>
        </p:nvSpPr>
        <p:spPr>
          <a:xfrm>
            <a:off x="9794247" y="586600"/>
            <a:ext cx="209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Intervalle </a:t>
            </a:r>
            <a:r>
              <a:rPr lang="fr-FR" dirty="0" err="1"/>
              <a:t>inter-essai</a:t>
            </a:r>
            <a:endParaRPr lang="fr-FR" dirty="0"/>
          </a:p>
          <a:p>
            <a:r>
              <a:rPr lang="fr-FR" dirty="0"/>
              <a:t>(durée aléatoire)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78DFF3-3E1F-744B-94A1-91922D10EA94}"/>
              </a:ext>
            </a:extLst>
          </p:cNvPr>
          <p:cNvSpPr txBox="1"/>
          <p:nvPr/>
        </p:nvSpPr>
        <p:spPr>
          <a:xfrm>
            <a:off x="545025" y="2705100"/>
            <a:ext cx="3055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Une fois l’apprentissage acquis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E35B20-C6B1-8D4B-8E73-BB2EC43F607C}"/>
              </a:ext>
            </a:extLst>
          </p:cNvPr>
          <p:cNvSpPr/>
          <p:nvPr/>
        </p:nvSpPr>
        <p:spPr>
          <a:xfrm>
            <a:off x="4067977" y="2113528"/>
            <a:ext cx="1881463" cy="4645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F97D5BC-D3BE-544A-8E65-126FB8BE78A8}"/>
              </a:ext>
            </a:extLst>
          </p:cNvPr>
          <p:cNvSpPr/>
          <p:nvPr/>
        </p:nvSpPr>
        <p:spPr>
          <a:xfrm>
            <a:off x="7015519" y="4978400"/>
            <a:ext cx="816655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58337EB-1FD1-AA48-8D11-E2CC142D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77" y="2973972"/>
            <a:ext cx="5391799" cy="281210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4110E9-A46F-B343-AE82-B918C0D4BA40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749661" y="1085165"/>
            <a:ext cx="5022167" cy="220413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F8898-3C3F-F34B-ACD4-5F96FC451CB4}"/>
              </a:ext>
            </a:extLst>
          </p:cNvPr>
          <p:cNvCxnSpPr/>
          <p:nvPr/>
        </p:nvCxnSpPr>
        <p:spPr>
          <a:xfrm flipV="1">
            <a:off x="7015519" y="586600"/>
            <a:ext cx="1061681" cy="6884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C9C9BAC-9CF2-784C-9E95-06D0C100FCE8}"/>
              </a:ext>
            </a:extLst>
          </p:cNvPr>
          <p:cNvCxnSpPr/>
          <p:nvPr/>
        </p:nvCxnSpPr>
        <p:spPr>
          <a:xfrm>
            <a:off x="7092377" y="508042"/>
            <a:ext cx="888890" cy="7248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34694AF-D99C-BA4E-9971-B50D8F80B171}"/>
              </a:ext>
            </a:extLst>
          </p:cNvPr>
          <p:cNvCxnSpPr>
            <a:cxnSpLocks/>
          </p:cNvCxnSpPr>
          <p:nvPr/>
        </p:nvCxnSpPr>
        <p:spPr>
          <a:xfrm>
            <a:off x="7512773" y="1103699"/>
            <a:ext cx="319401" cy="23507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568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9297A2-9A47-AD47-BD86-746D56C29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915" y="4515798"/>
            <a:ext cx="4002086" cy="20872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3CC9DC-6A9B-5945-956D-8C5A474B7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915" y="2415663"/>
            <a:ext cx="3948971" cy="21001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0B01E0-FF4A-944A-A5B6-7E6F5C41104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131915" y="328368"/>
            <a:ext cx="3844123" cy="20012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D7592DE-77AA-BC4E-848D-00AE64A24669}"/>
              </a:ext>
            </a:extLst>
          </p:cNvPr>
          <p:cNvSpPr/>
          <p:nvPr/>
        </p:nvSpPr>
        <p:spPr>
          <a:xfrm>
            <a:off x="7131915" y="328368"/>
            <a:ext cx="1288185" cy="29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3B39DB-0B60-A141-9000-D326B0C778C5}"/>
              </a:ext>
            </a:extLst>
          </p:cNvPr>
          <p:cNvSpPr/>
          <p:nvPr/>
        </p:nvSpPr>
        <p:spPr>
          <a:xfrm>
            <a:off x="9169400" y="2019300"/>
            <a:ext cx="635000" cy="310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52602F-DB51-7B48-884C-BB6E2FAFB381}"/>
              </a:ext>
            </a:extLst>
          </p:cNvPr>
          <p:cNvSpPr txBox="1"/>
          <p:nvPr/>
        </p:nvSpPr>
        <p:spPr>
          <a:xfrm>
            <a:off x="88900" y="622300"/>
            <a:ext cx="2906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 début de l’apprentissage,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66514E-87BC-1A4F-9E5D-1C351F286228}"/>
              </a:ext>
            </a:extLst>
          </p:cNvPr>
          <p:cNvSpPr txBox="1"/>
          <p:nvPr/>
        </p:nvSpPr>
        <p:spPr>
          <a:xfrm>
            <a:off x="598065" y="991632"/>
            <a:ext cx="644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Les neurones dopaminergiques ne réagissent à la présentation du stimulus conditionnel/discriminatif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B1DEF0-17E4-DB44-9AB4-5DC5D129B154}"/>
              </a:ext>
            </a:extLst>
          </p:cNvPr>
          <p:cNvSpPr txBox="1"/>
          <p:nvPr/>
        </p:nvSpPr>
        <p:spPr>
          <a:xfrm>
            <a:off x="598065" y="1657480"/>
            <a:ext cx="6448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Réponse phasique des neurones dopaminergiques lorsque la récompense est présenté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4C9F48-DBAA-324C-A42D-1FE1CA66405A}"/>
              </a:ext>
            </a:extLst>
          </p:cNvPr>
          <p:cNvSpPr txBox="1"/>
          <p:nvPr/>
        </p:nvSpPr>
        <p:spPr>
          <a:xfrm>
            <a:off x="598065" y="2932750"/>
            <a:ext cx="644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Réponse phasique des neurones dopaminergiques à la présentation du stimulus conditionnel/discriminatif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A344FF-5A46-2848-B629-FAB5F0522B1C}"/>
              </a:ext>
            </a:extLst>
          </p:cNvPr>
          <p:cNvSpPr txBox="1"/>
          <p:nvPr/>
        </p:nvSpPr>
        <p:spPr>
          <a:xfrm>
            <a:off x="598065" y="3542173"/>
            <a:ext cx="6448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Aucune réponse des neurones lors de la présentation de la récompense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494455-726E-9D41-B139-3E5A68DF5F7C}"/>
              </a:ext>
            </a:extLst>
          </p:cNvPr>
          <p:cNvSpPr txBox="1"/>
          <p:nvPr/>
        </p:nvSpPr>
        <p:spPr>
          <a:xfrm>
            <a:off x="88900" y="2520317"/>
            <a:ext cx="3113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Une fois l’apprentissage acquis,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802110-1B3A-3C4C-AFA8-86F832CDB586}"/>
              </a:ext>
            </a:extLst>
          </p:cNvPr>
          <p:cNvSpPr txBox="1"/>
          <p:nvPr/>
        </p:nvSpPr>
        <p:spPr>
          <a:xfrm>
            <a:off x="598065" y="5070858"/>
            <a:ext cx="644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Si on omet la récompense, désactivation phasique des neurones au moment où la récompense aurait du être donnée.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3E89E0-4311-6D4D-BE4C-FFFC33793369}"/>
              </a:ext>
            </a:extLst>
          </p:cNvPr>
          <p:cNvSpPr txBox="1"/>
          <p:nvPr/>
        </p:nvSpPr>
        <p:spPr>
          <a:xfrm>
            <a:off x="598065" y="4198794"/>
            <a:ext cx="6448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Mais…</a:t>
            </a:r>
          </a:p>
        </p:txBody>
      </p:sp>
    </p:spTree>
    <p:extLst>
      <p:ext uri="{BB962C8B-B14F-4D97-AF65-F5344CB8AC3E}">
        <p14:creationId xmlns:p14="http://schemas.microsoft.com/office/powerpoint/2010/main" val="93108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0" grpId="1"/>
      <p:bldP spid="11" grpId="0"/>
      <p:bldP spid="12" grpId="0"/>
      <p:bldP spid="13" grpId="0"/>
      <p:bldP spid="14" grpId="0"/>
      <p:bldP spid="15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A150AA9-BCF9-CC42-BA26-8A875E780D6E}"/>
              </a:ext>
            </a:extLst>
          </p:cNvPr>
          <p:cNvSpPr txBox="1"/>
          <p:nvPr/>
        </p:nvSpPr>
        <p:spPr>
          <a:xfrm>
            <a:off x="317500" y="381000"/>
            <a:ext cx="5568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Sujet dans une phase avancée de la maladie de Parkinson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C7329D-6B11-EC49-8F86-8C5F3D21B2CC}"/>
              </a:ext>
            </a:extLst>
          </p:cNvPr>
          <p:cNvSpPr txBox="1"/>
          <p:nvPr/>
        </p:nvSpPr>
        <p:spPr>
          <a:xfrm>
            <a:off x="317501" y="901700"/>
            <a:ext cx="11036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Nécessite l’implantation d’électrodes au niveau de la substance noire pour augmenter le niveau tonique de dopamine au niveau du noyau caudé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ABC039-0E73-9D46-8D22-CA72449CA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2428" y="3043927"/>
            <a:ext cx="1523640" cy="1015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149240-5DDD-2445-8BED-2CC50382D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925" y="2152612"/>
            <a:ext cx="1576531" cy="10647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18172EC-D499-824E-BD40-37238F9BB9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5925" y="4059687"/>
            <a:ext cx="1669571" cy="112160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6F329A7-7381-8445-A09A-2B30626217B0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4896068" y="2685001"/>
            <a:ext cx="1389857" cy="866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C515ACF-5CAF-8B40-B573-2EFDB366B682}"/>
              </a:ext>
            </a:extLst>
          </p:cNvPr>
          <p:cNvCxnSpPr>
            <a:stCxn id="8" idx="3"/>
            <a:endCxn id="10" idx="1"/>
          </p:cNvCxnSpPr>
          <p:nvPr/>
        </p:nvCxnSpPr>
        <p:spPr>
          <a:xfrm>
            <a:off x="4896068" y="3551807"/>
            <a:ext cx="1389857" cy="1068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8D7362-6750-A645-98F4-C8656041DB56}"/>
              </a:ext>
            </a:extLst>
          </p:cNvPr>
          <p:cNvSpPr txBox="1"/>
          <p:nvPr/>
        </p:nvSpPr>
        <p:spPr>
          <a:xfrm>
            <a:off x="5056110" y="2564406"/>
            <a:ext cx="771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Rouge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061A20-6F60-A74E-AF59-7FEEFCD2EF1E}"/>
              </a:ext>
            </a:extLst>
          </p:cNvPr>
          <p:cNvSpPr txBox="1"/>
          <p:nvPr/>
        </p:nvSpPr>
        <p:spPr>
          <a:xfrm>
            <a:off x="5056109" y="4222855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Bleu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20DF05-E786-BA42-9D62-26804592B6BF}"/>
              </a:ext>
            </a:extLst>
          </p:cNvPr>
          <p:cNvSpPr/>
          <p:nvPr/>
        </p:nvSpPr>
        <p:spPr>
          <a:xfrm>
            <a:off x="8991600" y="3300661"/>
            <a:ext cx="1288473" cy="419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BAD343-230F-3F46-8C24-50FF851E86AE}"/>
              </a:ext>
            </a:extLst>
          </p:cNvPr>
          <p:cNvSpPr txBox="1"/>
          <p:nvPr/>
        </p:nvSpPr>
        <p:spPr>
          <a:xfrm>
            <a:off x="27751" y="6471544"/>
            <a:ext cx="277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Zaghoul</a:t>
            </a:r>
            <a:r>
              <a:rPr lang="en-US" sz="1200" dirty="0">
                <a:latin typeface="Times"/>
                <a:cs typeface="Times"/>
              </a:rPr>
              <a:t> et al.  (2009). </a:t>
            </a:r>
            <a:r>
              <a:rPr lang="en-US" sz="1200" i="1" dirty="0">
                <a:latin typeface="Times"/>
                <a:cs typeface="Times"/>
              </a:rPr>
              <a:t>Science</a:t>
            </a:r>
            <a:r>
              <a:rPr lang="en-US" sz="1200" dirty="0">
                <a:latin typeface="Times"/>
                <a:cs typeface="Times"/>
              </a:rPr>
              <a:t>, 323, 1496</a:t>
            </a:r>
          </a:p>
        </p:txBody>
      </p:sp>
    </p:spTree>
    <p:extLst>
      <p:ext uri="{BB962C8B-B14F-4D97-AF65-F5344CB8AC3E}">
        <p14:creationId xmlns:p14="http://schemas.microsoft.com/office/powerpoint/2010/main" val="1912186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5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B72382-65C1-DF4A-A0C2-E89902E2697A}"/>
              </a:ext>
            </a:extLst>
          </p:cNvPr>
          <p:cNvSpPr txBox="1"/>
          <p:nvPr/>
        </p:nvSpPr>
        <p:spPr>
          <a:xfrm>
            <a:off x="27751" y="6471544"/>
            <a:ext cx="277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Zaghoul</a:t>
            </a:r>
            <a:r>
              <a:rPr lang="en-US" sz="1200" dirty="0">
                <a:latin typeface="Times"/>
                <a:cs typeface="Times"/>
              </a:rPr>
              <a:t> et al.  (2009). </a:t>
            </a:r>
            <a:r>
              <a:rPr lang="en-US" sz="1200" i="1" dirty="0">
                <a:latin typeface="Times"/>
                <a:cs typeface="Times"/>
              </a:rPr>
              <a:t>Science</a:t>
            </a:r>
            <a:r>
              <a:rPr lang="en-US" sz="1200" dirty="0">
                <a:latin typeface="Times"/>
                <a:cs typeface="Times"/>
              </a:rPr>
              <a:t>, 323, 1496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150AA9-BCF9-CC42-BA26-8A875E780D6E}"/>
              </a:ext>
            </a:extLst>
          </p:cNvPr>
          <p:cNvSpPr txBox="1"/>
          <p:nvPr/>
        </p:nvSpPr>
        <p:spPr>
          <a:xfrm>
            <a:off x="317500" y="381000"/>
            <a:ext cx="5568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Sujet dans une phase avancée de la maladie de Parkinson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C7329D-6B11-EC49-8F86-8C5F3D21B2CC}"/>
              </a:ext>
            </a:extLst>
          </p:cNvPr>
          <p:cNvSpPr txBox="1"/>
          <p:nvPr/>
        </p:nvSpPr>
        <p:spPr>
          <a:xfrm>
            <a:off x="317501" y="901700"/>
            <a:ext cx="11036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Nécessite l’implantation d’électrode au niveau de la substance noire pour augmenter le niveau tonique de dopamine au niveau du noyau caudé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1BC6E65-E63A-FE48-A441-F05BD1AE8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611" y="1548031"/>
            <a:ext cx="3236500" cy="25940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20DF05-E786-BA42-9D62-26804592B6BF}"/>
              </a:ext>
            </a:extLst>
          </p:cNvPr>
          <p:cNvSpPr/>
          <p:nvPr/>
        </p:nvSpPr>
        <p:spPr>
          <a:xfrm>
            <a:off x="8347364" y="3186361"/>
            <a:ext cx="1288473" cy="419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2ADD8F-1AF9-8A48-B5D8-105C6371D700}"/>
              </a:ext>
            </a:extLst>
          </p:cNvPr>
          <p:cNvSpPr txBox="1"/>
          <p:nvPr/>
        </p:nvSpPr>
        <p:spPr>
          <a:xfrm>
            <a:off x="7189043" y="1507477"/>
            <a:ext cx="7514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feedback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F87E84-7C9F-8B48-8BF0-6DDADD7D3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246" y="3506076"/>
            <a:ext cx="854053" cy="114763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F9D516-ACDA-3843-A954-6A5EEA3E5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0810" y="3502654"/>
            <a:ext cx="1704277" cy="1151056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A7FCD54-E4D9-DC4D-A86E-B8EF026752B1}"/>
              </a:ext>
            </a:extLst>
          </p:cNvPr>
          <p:cNvCxnSpPr>
            <a:stCxn id="20" idx="3"/>
            <a:endCxn id="21" idx="1"/>
          </p:cNvCxnSpPr>
          <p:nvPr/>
        </p:nvCxnSpPr>
        <p:spPr>
          <a:xfrm flipV="1">
            <a:off x="1257299" y="4078182"/>
            <a:ext cx="863511" cy="1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30B113-B43E-9643-96CF-7AF2A375AE59}"/>
              </a:ext>
            </a:extLst>
          </p:cNvPr>
          <p:cNvSpPr txBox="1"/>
          <p:nvPr/>
        </p:nvSpPr>
        <p:spPr>
          <a:xfrm>
            <a:off x="4080111" y="2544982"/>
            <a:ext cx="2509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Début de l’apprentissage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36E3D9-47D8-1A40-A046-560FE0BDE0FF}"/>
              </a:ext>
            </a:extLst>
          </p:cNvPr>
          <p:cNvSpPr txBox="1"/>
          <p:nvPr/>
        </p:nvSpPr>
        <p:spPr>
          <a:xfrm>
            <a:off x="4348244" y="4826624"/>
            <a:ext cx="2211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Fin de l’apprentissage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56F23CC-BC99-9143-8D26-65EEE8CA4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9784" y="3911266"/>
            <a:ext cx="3634154" cy="2755900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C23E6FC-5665-1547-9F1F-C1BC193D3597}"/>
              </a:ext>
            </a:extLst>
          </p:cNvPr>
          <p:cNvCxnSpPr>
            <a:stCxn id="21" idx="3"/>
          </p:cNvCxnSpPr>
          <p:nvPr/>
        </p:nvCxnSpPr>
        <p:spPr>
          <a:xfrm flipV="1">
            <a:off x="3825087" y="2360316"/>
            <a:ext cx="4373340" cy="1717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EEAD2FD-2D23-6D45-878E-E178397FACBF}"/>
              </a:ext>
            </a:extLst>
          </p:cNvPr>
          <p:cNvCxnSpPr>
            <a:stCxn id="21" idx="3"/>
          </p:cNvCxnSpPr>
          <p:nvPr/>
        </p:nvCxnSpPr>
        <p:spPr>
          <a:xfrm>
            <a:off x="3825087" y="4078182"/>
            <a:ext cx="4259040" cy="102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C695CEFF-56D6-DB4E-AA60-7BFB096A39B4}"/>
              </a:ext>
            </a:extLst>
          </p:cNvPr>
          <p:cNvSpPr/>
          <p:nvPr/>
        </p:nvSpPr>
        <p:spPr>
          <a:xfrm>
            <a:off x="8424796" y="4447203"/>
            <a:ext cx="1288473" cy="419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0688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1" grpId="0"/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B72382-65C1-DF4A-A0C2-E89902E2697A}"/>
              </a:ext>
            </a:extLst>
          </p:cNvPr>
          <p:cNvSpPr txBox="1"/>
          <p:nvPr/>
        </p:nvSpPr>
        <p:spPr>
          <a:xfrm>
            <a:off x="27751" y="6471544"/>
            <a:ext cx="277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Zaghoul</a:t>
            </a:r>
            <a:r>
              <a:rPr lang="en-US" sz="1200" dirty="0">
                <a:latin typeface="Times"/>
                <a:cs typeface="Times"/>
              </a:rPr>
              <a:t> et al.  (2009). </a:t>
            </a:r>
            <a:r>
              <a:rPr lang="en-US" sz="1200" i="1" dirty="0">
                <a:latin typeface="Times"/>
                <a:cs typeface="Times"/>
              </a:rPr>
              <a:t>Science</a:t>
            </a:r>
            <a:r>
              <a:rPr lang="en-US" sz="1200" dirty="0">
                <a:latin typeface="Times"/>
                <a:cs typeface="Times"/>
              </a:rPr>
              <a:t>, 323, 1496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150AA9-BCF9-CC42-BA26-8A875E780D6E}"/>
              </a:ext>
            </a:extLst>
          </p:cNvPr>
          <p:cNvSpPr txBox="1"/>
          <p:nvPr/>
        </p:nvSpPr>
        <p:spPr>
          <a:xfrm>
            <a:off x="317500" y="381000"/>
            <a:ext cx="5568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Sujet dans une phase avancée de la maladie de Parkinson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C7329D-6B11-EC49-8F86-8C5F3D21B2CC}"/>
              </a:ext>
            </a:extLst>
          </p:cNvPr>
          <p:cNvSpPr txBox="1"/>
          <p:nvPr/>
        </p:nvSpPr>
        <p:spPr>
          <a:xfrm>
            <a:off x="317501" y="901700"/>
            <a:ext cx="11036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Nécessite l’implantation d’électrode au niveau de la substance noire pour augmenter le niveau tonique de dopamine au niveau du noyau caudé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1BC6E65-E63A-FE48-A441-F05BD1AE8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611" y="1548031"/>
            <a:ext cx="3236500" cy="25940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20DF05-E786-BA42-9D62-26804592B6BF}"/>
              </a:ext>
            </a:extLst>
          </p:cNvPr>
          <p:cNvSpPr/>
          <p:nvPr/>
        </p:nvSpPr>
        <p:spPr>
          <a:xfrm>
            <a:off x="8347364" y="3186361"/>
            <a:ext cx="1288473" cy="419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2ADD8F-1AF9-8A48-B5D8-105C6371D700}"/>
              </a:ext>
            </a:extLst>
          </p:cNvPr>
          <p:cNvSpPr txBox="1"/>
          <p:nvPr/>
        </p:nvSpPr>
        <p:spPr>
          <a:xfrm>
            <a:off x="7189043" y="1507477"/>
            <a:ext cx="7514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feedback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F87E84-7C9F-8B48-8BF0-6DDADD7D3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246" y="3506076"/>
            <a:ext cx="854053" cy="1147634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A7FCD54-E4D9-DC4D-A86E-B8EF026752B1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257299" y="4078182"/>
            <a:ext cx="863511" cy="1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30B113-B43E-9643-96CF-7AF2A375AE59}"/>
              </a:ext>
            </a:extLst>
          </p:cNvPr>
          <p:cNvSpPr txBox="1"/>
          <p:nvPr/>
        </p:nvSpPr>
        <p:spPr>
          <a:xfrm>
            <a:off x="3910571" y="4954777"/>
            <a:ext cx="2509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Début de l’apprentissage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36E3D9-47D8-1A40-A046-560FE0BDE0FF}"/>
              </a:ext>
            </a:extLst>
          </p:cNvPr>
          <p:cNvSpPr txBox="1"/>
          <p:nvPr/>
        </p:nvSpPr>
        <p:spPr>
          <a:xfrm>
            <a:off x="4308142" y="3201059"/>
            <a:ext cx="2211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Fin de l’apprentissage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56F23CC-BC99-9143-8D26-65EEE8CA4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9784" y="3911266"/>
            <a:ext cx="3634154" cy="2755900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C23E6FC-5665-1547-9F1F-C1BC193D3597}"/>
              </a:ext>
            </a:extLst>
          </p:cNvPr>
          <p:cNvCxnSpPr>
            <a:cxnSpLocks/>
          </p:cNvCxnSpPr>
          <p:nvPr/>
        </p:nvCxnSpPr>
        <p:spPr>
          <a:xfrm flipV="1">
            <a:off x="3825087" y="3273136"/>
            <a:ext cx="4115444" cy="805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EEAD2FD-2D23-6D45-878E-E178397FACBF}"/>
              </a:ext>
            </a:extLst>
          </p:cNvPr>
          <p:cNvCxnSpPr>
            <a:cxnSpLocks/>
          </p:cNvCxnSpPr>
          <p:nvPr/>
        </p:nvCxnSpPr>
        <p:spPr>
          <a:xfrm>
            <a:off x="3766512" y="4142080"/>
            <a:ext cx="4312196" cy="1445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54C2908F-BA3F-2D48-BF6B-F5E6B6C7FF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0097" y="3468450"/>
            <a:ext cx="1669571" cy="112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3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7C1C85F-B88D-F546-899E-661E65C49E7A}"/>
              </a:ext>
            </a:extLst>
          </p:cNvPr>
          <p:cNvSpPr txBox="1"/>
          <p:nvPr/>
        </p:nvSpPr>
        <p:spPr>
          <a:xfrm>
            <a:off x="9361250" y="6484608"/>
            <a:ext cx="277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O’Doherty</a:t>
            </a:r>
            <a:r>
              <a:rPr lang="en-US" sz="1200" dirty="0">
                <a:latin typeface="Times"/>
                <a:cs typeface="Times"/>
              </a:rPr>
              <a:t> et al. (2003). </a:t>
            </a:r>
            <a:r>
              <a:rPr lang="en-US" sz="1200" i="1" dirty="0">
                <a:latin typeface="Times"/>
                <a:cs typeface="Times"/>
              </a:rPr>
              <a:t>Neuron</a:t>
            </a:r>
            <a:r>
              <a:rPr lang="en-US" sz="1200" dirty="0">
                <a:latin typeface="Times"/>
                <a:cs typeface="Times"/>
              </a:rPr>
              <a:t>, 38, 329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DBA236-1F62-014F-ACD5-25702D59D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73" y="308066"/>
            <a:ext cx="1688556" cy="22414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C1A3C0-90E3-6C47-9AF9-D28312EF1AC3}"/>
              </a:ext>
            </a:extLst>
          </p:cNvPr>
          <p:cNvSpPr txBox="1"/>
          <p:nvPr/>
        </p:nvSpPr>
        <p:spPr>
          <a:xfrm>
            <a:off x="308271" y="2664823"/>
            <a:ext cx="1651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John </a:t>
            </a:r>
            <a:r>
              <a:rPr lang="fr-FR" dirty="0" err="1"/>
              <a:t>O’Doherty</a:t>
            </a:r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03A83B-F216-2241-B4E7-851DD2C37506}"/>
              </a:ext>
            </a:extLst>
          </p:cNvPr>
          <p:cNvSpPr txBox="1"/>
          <p:nvPr/>
        </p:nvSpPr>
        <p:spPr>
          <a:xfrm>
            <a:off x="4523433" y="3302000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E67313-962B-B44E-BD48-941D7F7648DB}"/>
              </a:ext>
            </a:extLst>
          </p:cNvPr>
          <p:cNvCxnSpPr>
            <a:cxnSpLocks/>
          </p:cNvCxnSpPr>
          <p:nvPr/>
        </p:nvCxnSpPr>
        <p:spPr>
          <a:xfrm>
            <a:off x="5156614" y="3486666"/>
            <a:ext cx="8599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F28BA94-16A1-4048-9D6A-725C49A42C45}"/>
              </a:ext>
            </a:extLst>
          </p:cNvPr>
          <p:cNvSpPr txBox="1"/>
          <p:nvPr/>
        </p:nvSpPr>
        <p:spPr>
          <a:xfrm>
            <a:off x="6116876" y="3302000"/>
            <a:ext cx="2114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un bouton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F5A5A7-31F8-EF42-830A-84F0F05D37E8}"/>
              </a:ext>
            </a:extLst>
          </p:cNvPr>
          <p:cNvCxnSpPr>
            <a:cxnSpLocks/>
          </p:cNvCxnSpPr>
          <p:nvPr/>
        </p:nvCxnSpPr>
        <p:spPr>
          <a:xfrm>
            <a:off x="8230916" y="3494592"/>
            <a:ext cx="11303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BC9EED-16C8-A142-AE2C-B8CFE0624DB9}"/>
              </a:ext>
            </a:extLst>
          </p:cNvPr>
          <p:cNvSpPr txBox="1"/>
          <p:nvPr/>
        </p:nvSpPr>
        <p:spPr>
          <a:xfrm>
            <a:off x="9389744" y="3302000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Jus de fruit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3015B3-9A13-C646-93AF-46331313E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72" y="3302000"/>
            <a:ext cx="2646972" cy="198845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77784C2-3BDA-6842-9DF5-AA36B1E0786F}"/>
              </a:ext>
            </a:extLst>
          </p:cNvPr>
          <p:cNvSpPr txBox="1"/>
          <p:nvPr/>
        </p:nvSpPr>
        <p:spPr>
          <a:xfrm>
            <a:off x="0" y="5396614"/>
            <a:ext cx="310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Réponse hémodynamique au niveau du noyau </a:t>
            </a:r>
            <a:r>
              <a:rPr lang="fr-FR" dirty="0" err="1"/>
              <a:t>accumbens</a:t>
            </a:r>
            <a:endParaRPr lang="fr-FR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2D0E03D-45B0-5B43-99D6-2736E9610A4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251834" y="360317"/>
            <a:ext cx="3844123" cy="2001272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1D5AB8F-BA27-F84E-A070-7A9EC515B9CD}"/>
              </a:ext>
            </a:extLst>
          </p:cNvPr>
          <p:cNvCxnSpPr>
            <a:stCxn id="9" idx="0"/>
          </p:cNvCxnSpPr>
          <p:nvPr/>
        </p:nvCxnSpPr>
        <p:spPr>
          <a:xfrm flipV="1">
            <a:off x="4790494" y="1005840"/>
            <a:ext cx="1427426" cy="2296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86B4588-AA33-BA45-A6BE-31BBA7919238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7837714" y="966651"/>
            <a:ext cx="2159729" cy="233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4D6D6DE7-EB5C-D641-8456-DA6F9C3936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7554" y="3947523"/>
            <a:ext cx="3844123" cy="2634254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E60C8B9-5E09-BD4E-BC4B-0458D8A693AB}"/>
              </a:ext>
            </a:extLst>
          </p:cNvPr>
          <p:cNvCxnSpPr>
            <a:stCxn id="13" idx="2"/>
          </p:cNvCxnSpPr>
          <p:nvPr/>
        </p:nvCxnSpPr>
        <p:spPr>
          <a:xfrm flipH="1">
            <a:off x="7837714" y="3671332"/>
            <a:ext cx="2159729" cy="986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8AB9D6D-AF7A-414D-873C-5B04B180B99B}"/>
              </a:ext>
            </a:extLst>
          </p:cNvPr>
          <p:cNvSpPr txBox="1"/>
          <p:nvPr/>
        </p:nvSpPr>
        <p:spPr>
          <a:xfrm>
            <a:off x="9252711" y="222544"/>
            <a:ext cx="2509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Début de l’apprentissage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C08BC7C-1725-D640-B2CD-F8E8C306DD7F}"/>
              </a:ext>
            </a:extLst>
          </p:cNvPr>
          <p:cNvSpPr/>
          <p:nvPr/>
        </p:nvSpPr>
        <p:spPr>
          <a:xfrm>
            <a:off x="5381897" y="360317"/>
            <a:ext cx="1110343" cy="2315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16C1890-01BB-DA43-AA6C-732415E3842F}"/>
              </a:ext>
            </a:extLst>
          </p:cNvPr>
          <p:cNvSpPr/>
          <p:nvPr/>
        </p:nvSpPr>
        <p:spPr>
          <a:xfrm>
            <a:off x="7315200" y="2090057"/>
            <a:ext cx="522514" cy="143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3FE933A-8287-BA41-8DDA-549CA5583040}"/>
              </a:ext>
            </a:extLst>
          </p:cNvPr>
          <p:cNvSpPr/>
          <p:nvPr/>
        </p:nvSpPr>
        <p:spPr>
          <a:xfrm>
            <a:off x="6650966" y="3947523"/>
            <a:ext cx="1414732" cy="132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382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9" grpId="0"/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798030-EEC1-C448-833E-723CE0610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63" y="307110"/>
            <a:ext cx="2072904" cy="2072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AC5CB9-15EB-3947-A33B-085E756CCF5B}"/>
              </a:ext>
            </a:extLst>
          </p:cNvPr>
          <p:cNvSpPr txBox="1"/>
          <p:nvPr/>
        </p:nvSpPr>
        <p:spPr>
          <a:xfrm>
            <a:off x="558140" y="2380014"/>
            <a:ext cx="1483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James </a:t>
            </a:r>
            <a:r>
              <a:rPr lang="fr-FR" dirty="0" err="1"/>
              <a:t>Olds</a:t>
            </a:r>
            <a:endParaRPr lang="fr-FR" dirty="0"/>
          </a:p>
          <a:p>
            <a:pPr algn="ctr"/>
            <a:r>
              <a:rPr lang="fr-FR" dirty="0"/>
              <a:t>(1922 – 1976)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18E10-FA49-7645-8BFA-307B5878F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99" y="3210480"/>
            <a:ext cx="1384136" cy="1888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063338-9930-5747-90B6-BE5EC06F86B8}"/>
              </a:ext>
            </a:extLst>
          </p:cNvPr>
          <p:cNvSpPr txBox="1"/>
          <p:nvPr/>
        </p:nvSpPr>
        <p:spPr>
          <a:xfrm>
            <a:off x="650028" y="5237582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Peter Milner </a:t>
            </a:r>
          </a:p>
          <a:p>
            <a:pPr algn="ctr"/>
            <a:r>
              <a:rPr lang="fr-FR" dirty="0"/>
              <a:t>(1919 - 2018)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628B5-36B2-5F41-8068-1FA3A159169C}"/>
              </a:ext>
            </a:extLst>
          </p:cNvPr>
          <p:cNvSpPr txBox="1"/>
          <p:nvPr/>
        </p:nvSpPr>
        <p:spPr>
          <a:xfrm>
            <a:off x="6646892" y="6427349"/>
            <a:ext cx="55451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Olds</a:t>
            </a:r>
            <a:r>
              <a:rPr lang="en-US" sz="1200" dirty="0">
                <a:latin typeface="Times"/>
                <a:cs typeface="Times"/>
              </a:rPr>
              <a:t> &amp; Milner (1954). </a:t>
            </a:r>
            <a:r>
              <a:rPr lang="en-US" sz="1200" i="1" dirty="0">
                <a:latin typeface="Times"/>
                <a:cs typeface="Times"/>
              </a:rPr>
              <a:t>Journal of Comparative and Physiological Psychology</a:t>
            </a:r>
            <a:r>
              <a:rPr lang="en-US" sz="1200" dirty="0">
                <a:latin typeface="Times"/>
                <a:cs typeface="Times"/>
              </a:rPr>
              <a:t>, 47, 419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BF0857DB-86DD-194E-A512-4B91E8F21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555" y="438191"/>
            <a:ext cx="3168650" cy="236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13ACAC0-1779-8B4C-BDB8-2AAB625DC381}"/>
              </a:ext>
            </a:extLst>
          </p:cNvPr>
          <p:cNvCxnSpPr/>
          <p:nvPr/>
        </p:nvCxnSpPr>
        <p:spPr>
          <a:xfrm flipH="1">
            <a:off x="4754399" y="890649"/>
            <a:ext cx="2461673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C93DB65-3151-3548-B96A-91DEF622D8AB}"/>
              </a:ext>
            </a:extLst>
          </p:cNvPr>
          <p:cNvSpPr txBox="1"/>
          <p:nvPr/>
        </p:nvSpPr>
        <p:spPr>
          <a:xfrm>
            <a:off x="7242904" y="677277"/>
            <a:ext cx="1075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Electrode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59B06A-281F-DE4E-8C0B-4B80713E44D7}"/>
              </a:ext>
            </a:extLst>
          </p:cNvPr>
          <p:cNvSpPr txBox="1"/>
          <p:nvPr/>
        </p:nvSpPr>
        <p:spPr>
          <a:xfrm>
            <a:off x="2831751" y="3367647"/>
            <a:ext cx="187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Appui sur le levier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F027BD-E126-2543-BC13-A194685BBA8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4706431" y="3552313"/>
            <a:ext cx="9672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2DD3EE-64E8-0747-98AB-CC2BE83B7937}"/>
              </a:ext>
            </a:extLst>
          </p:cNvPr>
          <p:cNvSpPr txBox="1"/>
          <p:nvPr/>
        </p:nvSpPr>
        <p:spPr>
          <a:xfrm>
            <a:off x="5779158" y="3367647"/>
            <a:ext cx="2356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Stimulation du cerveau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5BDD6C-5EF2-9C45-88EE-E5E89188807E}"/>
              </a:ext>
            </a:extLst>
          </p:cNvPr>
          <p:cNvSpPr txBox="1"/>
          <p:nvPr/>
        </p:nvSpPr>
        <p:spPr>
          <a:xfrm>
            <a:off x="2840426" y="2923606"/>
            <a:ext cx="346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PARADIGME D’AUTO-STIMULATION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4A55341-DB1B-0E48-9310-53E75C68557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318327" y="992188"/>
            <a:ext cx="3369654" cy="50455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2523CC-E5D3-E440-9789-52512E4D7CED}"/>
              </a:ext>
            </a:extLst>
          </p:cNvPr>
          <p:cNvSpPr txBox="1"/>
          <p:nvPr/>
        </p:nvSpPr>
        <p:spPr>
          <a:xfrm>
            <a:off x="3035445" y="4709292"/>
            <a:ext cx="5355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stimulation directe du cerveau peut agir comme une </a:t>
            </a:r>
          </a:p>
          <a:p>
            <a:r>
              <a:rPr lang="fr-FR" dirty="0"/>
              <a:t>récompense…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657819-980F-D741-960B-3BAEF2A8BD8F}"/>
              </a:ext>
            </a:extLst>
          </p:cNvPr>
          <p:cNvSpPr txBox="1"/>
          <p:nvPr/>
        </p:nvSpPr>
        <p:spPr>
          <a:xfrm>
            <a:off x="3035445" y="5365027"/>
            <a:ext cx="53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…mais uniquement si certaines régions sont stimulées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A71B40-3C8C-A743-A2AA-2C80CA27C8C8}"/>
              </a:ext>
            </a:extLst>
          </p:cNvPr>
          <p:cNvSpPr txBox="1"/>
          <p:nvPr/>
        </p:nvSpPr>
        <p:spPr>
          <a:xfrm>
            <a:off x="2831751" y="4320540"/>
            <a:ext cx="1541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CONCLUSIONS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9548BE-6DE0-A942-B95C-A41280926CEB}"/>
              </a:ext>
            </a:extLst>
          </p:cNvPr>
          <p:cNvSpPr/>
          <p:nvPr/>
        </p:nvSpPr>
        <p:spPr>
          <a:xfrm>
            <a:off x="2831751" y="4154864"/>
            <a:ext cx="5473383" cy="17355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4289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7C1C85F-B88D-F546-899E-661E65C49E7A}"/>
              </a:ext>
            </a:extLst>
          </p:cNvPr>
          <p:cNvSpPr txBox="1"/>
          <p:nvPr/>
        </p:nvSpPr>
        <p:spPr>
          <a:xfrm>
            <a:off x="9361250" y="6484608"/>
            <a:ext cx="277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O’Doherty</a:t>
            </a:r>
            <a:r>
              <a:rPr lang="en-US" sz="1200" dirty="0">
                <a:latin typeface="Times"/>
                <a:cs typeface="Times"/>
              </a:rPr>
              <a:t> et al. (2003). </a:t>
            </a:r>
            <a:r>
              <a:rPr lang="en-US" sz="1200" i="1" dirty="0">
                <a:latin typeface="Times"/>
                <a:cs typeface="Times"/>
              </a:rPr>
              <a:t>Neuron</a:t>
            </a:r>
            <a:r>
              <a:rPr lang="en-US" sz="1200" dirty="0">
                <a:latin typeface="Times"/>
                <a:cs typeface="Times"/>
              </a:rPr>
              <a:t>, 38, 329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DBA236-1F62-014F-ACD5-25702D59D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73" y="308066"/>
            <a:ext cx="1688556" cy="22414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C1A3C0-90E3-6C47-9AF9-D28312EF1AC3}"/>
              </a:ext>
            </a:extLst>
          </p:cNvPr>
          <p:cNvSpPr txBox="1"/>
          <p:nvPr/>
        </p:nvSpPr>
        <p:spPr>
          <a:xfrm>
            <a:off x="308271" y="2664823"/>
            <a:ext cx="1651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John </a:t>
            </a:r>
            <a:r>
              <a:rPr lang="fr-FR" dirty="0" err="1"/>
              <a:t>O’Doherty</a:t>
            </a:r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03A83B-F216-2241-B4E7-851DD2C37506}"/>
              </a:ext>
            </a:extLst>
          </p:cNvPr>
          <p:cNvSpPr txBox="1"/>
          <p:nvPr/>
        </p:nvSpPr>
        <p:spPr>
          <a:xfrm>
            <a:off x="4523433" y="3302000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E67313-962B-B44E-BD48-941D7F7648DB}"/>
              </a:ext>
            </a:extLst>
          </p:cNvPr>
          <p:cNvCxnSpPr>
            <a:cxnSpLocks/>
          </p:cNvCxnSpPr>
          <p:nvPr/>
        </p:nvCxnSpPr>
        <p:spPr>
          <a:xfrm>
            <a:off x="5156614" y="3486666"/>
            <a:ext cx="8599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F28BA94-16A1-4048-9D6A-725C49A42C45}"/>
              </a:ext>
            </a:extLst>
          </p:cNvPr>
          <p:cNvSpPr txBox="1"/>
          <p:nvPr/>
        </p:nvSpPr>
        <p:spPr>
          <a:xfrm>
            <a:off x="6116876" y="3302000"/>
            <a:ext cx="2114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un bouton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F5A5A7-31F8-EF42-830A-84F0F05D37E8}"/>
              </a:ext>
            </a:extLst>
          </p:cNvPr>
          <p:cNvCxnSpPr>
            <a:cxnSpLocks/>
          </p:cNvCxnSpPr>
          <p:nvPr/>
        </p:nvCxnSpPr>
        <p:spPr>
          <a:xfrm>
            <a:off x="8230916" y="3494592"/>
            <a:ext cx="11303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BC9EED-16C8-A142-AE2C-B8CFE0624DB9}"/>
              </a:ext>
            </a:extLst>
          </p:cNvPr>
          <p:cNvSpPr txBox="1"/>
          <p:nvPr/>
        </p:nvSpPr>
        <p:spPr>
          <a:xfrm>
            <a:off x="9389744" y="3302000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Jus de fruit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3015B3-9A13-C646-93AF-46331313E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72" y="3302000"/>
            <a:ext cx="2646972" cy="198845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77784C2-3BDA-6842-9DF5-AA36B1E0786F}"/>
              </a:ext>
            </a:extLst>
          </p:cNvPr>
          <p:cNvSpPr txBox="1"/>
          <p:nvPr/>
        </p:nvSpPr>
        <p:spPr>
          <a:xfrm>
            <a:off x="0" y="5396614"/>
            <a:ext cx="310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Réponse hémodynamique au niveau du noyau </a:t>
            </a:r>
            <a:r>
              <a:rPr lang="fr-FR" dirty="0" err="1"/>
              <a:t>accumbens</a:t>
            </a:r>
            <a:endParaRPr lang="fr-FR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D6D6DE7-EB5C-D641-8456-DA6F9C393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619" y="3927742"/>
            <a:ext cx="3844123" cy="263425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8AB9D6D-AF7A-414D-873C-5B04B180B99B}"/>
              </a:ext>
            </a:extLst>
          </p:cNvPr>
          <p:cNvSpPr txBox="1"/>
          <p:nvPr/>
        </p:nvSpPr>
        <p:spPr>
          <a:xfrm>
            <a:off x="9252711" y="222544"/>
            <a:ext cx="2211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Fin de l’apprentissage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77667B5-FE8C-4F4F-98A2-1064A08020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5530" y="198368"/>
            <a:ext cx="3948971" cy="2100135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1D5AB8F-BA27-F84E-A070-7A9EC515B9CD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90494" y="787190"/>
            <a:ext cx="1939297" cy="251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86B4588-AA33-BA45-A6BE-31BBA7919238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7888619" y="787190"/>
            <a:ext cx="2108824" cy="251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88EC4D7E-B125-AB49-8270-68922E79AC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0793" y="3945796"/>
            <a:ext cx="3318698" cy="26162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AF047D-909A-A14C-BA6A-D71E557DC9D7}"/>
              </a:ext>
            </a:extLst>
          </p:cNvPr>
          <p:cNvCxnSpPr/>
          <p:nvPr/>
        </p:nvCxnSpPr>
        <p:spPr>
          <a:xfrm>
            <a:off x="10358238" y="4801561"/>
            <a:ext cx="0" cy="1384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B5431D2-FE1D-EB4D-BE27-DC03619D39C4}"/>
              </a:ext>
            </a:extLst>
          </p:cNvPr>
          <p:cNvCxnSpPr/>
          <p:nvPr/>
        </p:nvCxnSpPr>
        <p:spPr>
          <a:xfrm>
            <a:off x="5586599" y="4801561"/>
            <a:ext cx="0" cy="1490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5D2A3A5-02DA-D54C-86BF-7CA2EC8E39DE}"/>
              </a:ext>
            </a:extLst>
          </p:cNvPr>
          <p:cNvSpPr/>
          <p:nvPr/>
        </p:nvSpPr>
        <p:spPr>
          <a:xfrm>
            <a:off x="5052776" y="3906166"/>
            <a:ext cx="1414732" cy="134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8B502DD-341A-E245-9126-3DA95B7AC66E}"/>
              </a:ext>
            </a:extLst>
          </p:cNvPr>
          <p:cNvCxnSpPr>
            <a:stCxn id="9" idx="2"/>
          </p:cNvCxnSpPr>
          <p:nvPr/>
        </p:nvCxnSpPr>
        <p:spPr>
          <a:xfrm>
            <a:off x="4790494" y="3671332"/>
            <a:ext cx="796105" cy="900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23C45D71-FDB3-1D47-ACD4-008FCDC3CAB4}"/>
              </a:ext>
            </a:extLst>
          </p:cNvPr>
          <p:cNvSpPr/>
          <p:nvPr/>
        </p:nvSpPr>
        <p:spPr>
          <a:xfrm>
            <a:off x="9389744" y="3890822"/>
            <a:ext cx="1414732" cy="177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E60C8B9-5E09-BD4E-BC4B-0458D8A693AB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9997443" y="3671332"/>
            <a:ext cx="360795" cy="809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18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7C1C85F-B88D-F546-899E-661E65C49E7A}"/>
              </a:ext>
            </a:extLst>
          </p:cNvPr>
          <p:cNvSpPr txBox="1"/>
          <p:nvPr/>
        </p:nvSpPr>
        <p:spPr>
          <a:xfrm>
            <a:off x="9361250" y="6484608"/>
            <a:ext cx="277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O’Doherty</a:t>
            </a:r>
            <a:r>
              <a:rPr lang="en-US" sz="1200" dirty="0">
                <a:latin typeface="Times"/>
                <a:cs typeface="Times"/>
              </a:rPr>
              <a:t> et al. (2003). </a:t>
            </a:r>
            <a:r>
              <a:rPr lang="en-US" sz="1200" i="1" dirty="0">
                <a:latin typeface="Times"/>
                <a:cs typeface="Times"/>
              </a:rPr>
              <a:t>Neuron</a:t>
            </a:r>
            <a:r>
              <a:rPr lang="en-US" sz="1200" dirty="0">
                <a:latin typeface="Times"/>
                <a:cs typeface="Times"/>
              </a:rPr>
              <a:t>, 38, 329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DBA236-1F62-014F-ACD5-25702D59D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73" y="308066"/>
            <a:ext cx="1688556" cy="22414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C1A3C0-90E3-6C47-9AF9-D28312EF1AC3}"/>
              </a:ext>
            </a:extLst>
          </p:cNvPr>
          <p:cNvSpPr txBox="1"/>
          <p:nvPr/>
        </p:nvSpPr>
        <p:spPr>
          <a:xfrm>
            <a:off x="308271" y="2664823"/>
            <a:ext cx="1651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John </a:t>
            </a:r>
            <a:r>
              <a:rPr lang="fr-FR" dirty="0" err="1"/>
              <a:t>O’Doherty</a:t>
            </a:r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03A83B-F216-2241-B4E7-851DD2C37506}"/>
              </a:ext>
            </a:extLst>
          </p:cNvPr>
          <p:cNvSpPr txBox="1"/>
          <p:nvPr/>
        </p:nvSpPr>
        <p:spPr>
          <a:xfrm>
            <a:off x="4523433" y="3302000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E67313-962B-B44E-BD48-941D7F7648DB}"/>
              </a:ext>
            </a:extLst>
          </p:cNvPr>
          <p:cNvCxnSpPr>
            <a:cxnSpLocks/>
          </p:cNvCxnSpPr>
          <p:nvPr/>
        </p:nvCxnSpPr>
        <p:spPr>
          <a:xfrm>
            <a:off x="5156614" y="3486666"/>
            <a:ext cx="8599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F28BA94-16A1-4048-9D6A-725C49A42C45}"/>
              </a:ext>
            </a:extLst>
          </p:cNvPr>
          <p:cNvSpPr txBox="1"/>
          <p:nvPr/>
        </p:nvSpPr>
        <p:spPr>
          <a:xfrm>
            <a:off x="6116876" y="3302000"/>
            <a:ext cx="2114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un bouton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F5A5A7-31F8-EF42-830A-84F0F05D37E8}"/>
              </a:ext>
            </a:extLst>
          </p:cNvPr>
          <p:cNvCxnSpPr>
            <a:cxnSpLocks/>
          </p:cNvCxnSpPr>
          <p:nvPr/>
        </p:nvCxnSpPr>
        <p:spPr>
          <a:xfrm>
            <a:off x="8230916" y="3494592"/>
            <a:ext cx="11303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BC9EED-16C8-A142-AE2C-B8CFE0624DB9}"/>
              </a:ext>
            </a:extLst>
          </p:cNvPr>
          <p:cNvSpPr txBox="1"/>
          <p:nvPr/>
        </p:nvSpPr>
        <p:spPr>
          <a:xfrm>
            <a:off x="9389744" y="3302000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Jus de fruit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3015B3-9A13-C646-93AF-46331313E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72" y="3302000"/>
            <a:ext cx="2646972" cy="198845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77784C2-3BDA-6842-9DF5-AA36B1E0786F}"/>
              </a:ext>
            </a:extLst>
          </p:cNvPr>
          <p:cNvSpPr txBox="1"/>
          <p:nvPr/>
        </p:nvSpPr>
        <p:spPr>
          <a:xfrm>
            <a:off x="0" y="5396614"/>
            <a:ext cx="310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Réponse hémodynamique au niveau du noyau </a:t>
            </a:r>
            <a:r>
              <a:rPr lang="fr-FR" dirty="0" err="1"/>
              <a:t>accumbens</a:t>
            </a:r>
            <a:endParaRPr lang="fr-FR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AB9D6D-AF7A-414D-873C-5B04B180B99B}"/>
              </a:ext>
            </a:extLst>
          </p:cNvPr>
          <p:cNvSpPr txBox="1"/>
          <p:nvPr/>
        </p:nvSpPr>
        <p:spPr>
          <a:xfrm>
            <a:off x="9252711" y="222544"/>
            <a:ext cx="2211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Fin de l’apprentissage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95526B1-BDAF-8142-967A-C8AC7424E529}"/>
              </a:ext>
            </a:extLst>
          </p:cNvPr>
          <p:cNvCxnSpPr/>
          <p:nvPr/>
        </p:nvCxnSpPr>
        <p:spPr>
          <a:xfrm flipV="1">
            <a:off x="9601200" y="3302000"/>
            <a:ext cx="757038" cy="3693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117285-C77B-7446-BF2C-DFE6889BFDAB}"/>
              </a:ext>
            </a:extLst>
          </p:cNvPr>
          <p:cNvCxnSpPr/>
          <p:nvPr/>
        </p:nvCxnSpPr>
        <p:spPr>
          <a:xfrm>
            <a:off x="9588137" y="3302000"/>
            <a:ext cx="770101" cy="3693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DE603CBA-2705-4D4E-8083-0ADB16D7C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554" y="112507"/>
            <a:ext cx="4002086" cy="2087295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86B4588-AA33-BA45-A6BE-31BBA7919238}"/>
              </a:ext>
            </a:extLst>
          </p:cNvPr>
          <p:cNvCxnSpPr>
            <a:cxnSpLocks/>
          </p:cNvCxnSpPr>
          <p:nvPr/>
        </p:nvCxnSpPr>
        <p:spPr>
          <a:xfrm flipH="1" flipV="1">
            <a:off x="7888619" y="704266"/>
            <a:ext cx="2108824" cy="251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1D5AB8F-BA27-F84E-A070-7A9EC515B9CD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90494" y="591876"/>
            <a:ext cx="1740935" cy="2710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6F32B6A2-4C69-1C43-998A-E784A4598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0355" y="3901995"/>
            <a:ext cx="3529391" cy="2786361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8B502DD-341A-E245-9126-3DA95B7AC66E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4790494" y="3671332"/>
            <a:ext cx="1942709" cy="1619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E60C8B9-5E09-BD4E-BC4B-0458D8A693AB}"/>
              </a:ext>
            </a:extLst>
          </p:cNvPr>
          <p:cNvCxnSpPr>
            <a:cxnSpLocks/>
          </p:cNvCxnSpPr>
          <p:nvPr/>
        </p:nvCxnSpPr>
        <p:spPr>
          <a:xfrm flipH="1">
            <a:off x="8173970" y="3658269"/>
            <a:ext cx="1823473" cy="1725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209100E5-5E2E-FA4D-92B8-ADE85FF067A6}"/>
              </a:ext>
            </a:extLst>
          </p:cNvPr>
          <p:cNvSpPr/>
          <p:nvPr/>
        </p:nvSpPr>
        <p:spPr>
          <a:xfrm>
            <a:off x="6733203" y="3754256"/>
            <a:ext cx="1440767" cy="323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163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87FE1F-2D7A-5346-ACCA-DAD5FFB88664}"/>
              </a:ext>
            </a:extLst>
          </p:cNvPr>
          <p:cNvSpPr txBox="1"/>
          <p:nvPr/>
        </p:nvSpPr>
        <p:spPr>
          <a:xfrm>
            <a:off x="992351" y="1826097"/>
            <a:ext cx="1004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Qui est Wolfram Schultz 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7C9C85-6BB8-DE45-9416-EB93DC20E928}"/>
              </a:ext>
            </a:extLst>
          </p:cNvPr>
          <p:cNvSpPr txBox="1"/>
          <p:nvPr/>
        </p:nvSpPr>
        <p:spPr>
          <a:xfrm>
            <a:off x="420624" y="274320"/>
            <a:ext cx="114345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/>
              <a:t>TIME-OUT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0DDA7C-8F4B-6A4B-AC66-6389A0883A9C}"/>
              </a:ext>
            </a:extLst>
          </p:cNvPr>
          <p:cNvSpPr txBox="1"/>
          <p:nvPr/>
        </p:nvSpPr>
        <p:spPr>
          <a:xfrm>
            <a:off x="992351" y="2543650"/>
            <a:ext cx="100488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Comment la réponse phasique des neurones dopaminergiques déclenchée par une récompense évolue-t-elle au cours d’un apprentissage de type conditionnement opérant/conditionnement pavlovien ? Pourquoi cela  réfute-t-il l’hypothèse selon laquelle le système dopaminergique serait le « centre de plaisir du cerveau »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E062BC-BC6C-7640-80AE-F8F75BDDCF89}"/>
              </a:ext>
            </a:extLst>
          </p:cNvPr>
          <p:cNvSpPr txBox="1"/>
          <p:nvPr/>
        </p:nvSpPr>
        <p:spPr>
          <a:xfrm>
            <a:off x="992349" y="5424577"/>
            <a:ext cx="100488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Comment la réponse phasique des neurones dopaminergiques déclenchée par un stimulus discriminatif/conditionnel évolue-t-elle au cours d’un apprentissage de type conditionnement opérant/conditionnement pavlovien 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888019-D677-E542-8B06-EC9D352AB7EC}"/>
              </a:ext>
            </a:extLst>
          </p:cNvPr>
          <p:cNvSpPr txBox="1"/>
          <p:nvPr/>
        </p:nvSpPr>
        <p:spPr>
          <a:xfrm>
            <a:off x="992350" y="4092200"/>
            <a:ext cx="10048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Comment la réponse phasique des neurones dopaminergiques déclenchée par une récompense évolue-t-elle au cours d’un apprentissage de type conditionnement opérant/conditionnement pavlovien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A6F1A3-A781-7E41-9586-11A235EB4C5F}"/>
              </a:ext>
            </a:extLst>
          </p:cNvPr>
          <p:cNvSpPr txBox="1"/>
          <p:nvPr/>
        </p:nvSpPr>
        <p:spPr>
          <a:xfrm>
            <a:off x="992351" y="1118940"/>
            <a:ext cx="10772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Sur quel argument repose l’hypothèse que le système dopaminergique serait le « centre de plaisir du cerveau » ?</a:t>
            </a:r>
          </a:p>
        </p:txBody>
      </p:sp>
    </p:spTree>
    <p:extLst>
      <p:ext uri="{BB962C8B-B14F-4D97-AF65-F5344CB8AC3E}">
        <p14:creationId xmlns:p14="http://schemas.microsoft.com/office/powerpoint/2010/main" val="1468269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5" grpId="0"/>
      <p:bldP spid="5" grpId="0"/>
      <p:bldP spid="6" grpId="0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9297A2-9A47-AD47-BD86-746D56C29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915" y="4515798"/>
            <a:ext cx="4002086" cy="20872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3CC9DC-6A9B-5945-956D-8C5A474B7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915" y="2415663"/>
            <a:ext cx="3948971" cy="21001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0B01E0-FF4A-944A-A5B6-7E6F5C41104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131915" y="328368"/>
            <a:ext cx="3844123" cy="20012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D7592DE-77AA-BC4E-848D-00AE64A24669}"/>
              </a:ext>
            </a:extLst>
          </p:cNvPr>
          <p:cNvSpPr/>
          <p:nvPr/>
        </p:nvSpPr>
        <p:spPr>
          <a:xfrm>
            <a:off x="7131915" y="328368"/>
            <a:ext cx="1288185" cy="29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3B39DB-0B60-A141-9000-D326B0C778C5}"/>
              </a:ext>
            </a:extLst>
          </p:cNvPr>
          <p:cNvSpPr/>
          <p:nvPr/>
        </p:nvSpPr>
        <p:spPr>
          <a:xfrm>
            <a:off x="9169400" y="2019300"/>
            <a:ext cx="635000" cy="310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52602F-DB51-7B48-884C-BB6E2FAFB381}"/>
              </a:ext>
            </a:extLst>
          </p:cNvPr>
          <p:cNvSpPr txBox="1"/>
          <p:nvPr/>
        </p:nvSpPr>
        <p:spPr>
          <a:xfrm>
            <a:off x="88900" y="622300"/>
            <a:ext cx="2906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 début de l’apprentissage,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66514E-87BC-1A4F-9E5D-1C351F286228}"/>
              </a:ext>
            </a:extLst>
          </p:cNvPr>
          <p:cNvSpPr txBox="1"/>
          <p:nvPr/>
        </p:nvSpPr>
        <p:spPr>
          <a:xfrm>
            <a:off x="598065" y="991632"/>
            <a:ext cx="644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Les neurones dopaminergiques ne réagissent à la présentation du stimulus conditionnel/discriminatif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B1DEF0-17E4-DB44-9AB4-5DC5D129B154}"/>
              </a:ext>
            </a:extLst>
          </p:cNvPr>
          <p:cNvSpPr txBox="1"/>
          <p:nvPr/>
        </p:nvSpPr>
        <p:spPr>
          <a:xfrm>
            <a:off x="598065" y="1657480"/>
            <a:ext cx="6448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Réponse phasique des neurones dopaminergiques lorsque la récompense est présenté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4C9F48-DBAA-324C-A42D-1FE1CA66405A}"/>
              </a:ext>
            </a:extLst>
          </p:cNvPr>
          <p:cNvSpPr txBox="1"/>
          <p:nvPr/>
        </p:nvSpPr>
        <p:spPr>
          <a:xfrm>
            <a:off x="598065" y="2932750"/>
            <a:ext cx="644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Réponse phasique des neurones dopaminergiques à la présentation du stimulus conditionnel/discriminatif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A344FF-5A46-2848-B629-FAB5F0522B1C}"/>
              </a:ext>
            </a:extLst>
          </p:cNvPr>
          <p:cNvSpPr txBox="1"/>
          <p:nvPr/>
        </p:nvSpPr>
        <p:spPr>
          <a:xfrm>
            <a:off x="598065" y="3542173"/>
            <a:ext cx="6448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Aucune réponse des neurones lors de la présentation de la récompense mais…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494455-726E-9D41-B139-3E5A68DF5F7C}"/>
              </a:ext>
            </a:extLst>
          </p:cNvPr>
          <p:cNvSpPr txBox="1"/>
          <p:nvPr/>
        </p:nvSpPr>
        <p:spPr>
          <a:xfrm>
            <a:off x="88900" y="2520317"/>
            <a:ext cx="3113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Une fois l’apprentissage acquis,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802110-1B3A-3C4C-AFA8-86F832CDB586}"/>
              </a:ext>
            </a:extLst>
          </p:cNvPr>
          <p:cNvSpPr txBox="1"/>
          <p:nvPr/>
        </p:nvSpPr>
        <p:spPr>
          <a:xfrm>
            <a:off x="598065" y="5070858"/>
            <a:ext cx="644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Si on omet la récompense, désactivation phasique des neurones au moment où la récompense aurait du être donnée.</a:t>
            </a:r>
          </a:p>
        </p:txBody>
      </p:sp>
    </p:spTree>
    <p:extLst>
      <p:ext uri="{BB962C8B-B14F-4D97-AF65-F5344CB8AC3E}">
        <p14:creationId xmlns:p14="http://schemas.microsoft.com/office/powerpoint/2010/main" val="4095403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050" y="299751"/>
            <a:ext cx="1809279" cy="25329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9945" y="299750"/>
            <a:ext cx="1835466" cy="26795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46809" y="354265"/>
            <a:ext cx="223760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Robert Rescorla</a:t>
            </a:r>
          </a:p>
          <a:p>
            <a:pPr algn="ctr"/>
            <a:r>
              <a:rPr lang="en-US" sz="2500" dirty="0"/>
              <a:t>(1940 – 2020)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96750" y="2377642"/>
            <a:ext cx="198002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dirty="0"/>
              <a:t>Allan Wagner</a:t>
            </a:r>
          </a:p>
          <a:p>
            <a:r>
              <a:rPr lang="en-US" sz="2500" dirty="0"/>
              <a:t>(1934 – 2018)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5642" y="3125670"/>
            <a:ext cx="71374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51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37C9C85-6BB8-DE45-9416-EB93DC20E928}"/>
              </a:ext>
            </a:extLst>
          </p:cNvPr>
          <p:cNvSpPr txBox="1"/>
          <p:nvPr/>
        </p:nvSpPr>
        <p:spPr>
          <a:xfrm>
            <a:off x="420624" y="274320"/>
            <a:ext cx="114345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/>
              <a:t>TIME-OUT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CDE2F8-2036-964C-B146-EB3D5C97B3FF}"/>
              </a:ext>
            </a:extLst>
          </p:cNvPr>
          <p:cNvSpPr txBox="1"/>
          <p:nvPr/>
        </p:nvSpPr>
        <p:spPr>
          <a:xfrm>
            <a:off x="992351" y="1118940"/>
            <a:ext cx="5926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Sur quels principes reposent le modèle de </a:t>
            </a:r>
            <a:r>
              <a:rPr lang="fr-FR" dirty="0" err="1"/>
              <a:t>Rescorla</a:t>
            </a:r>
            <a:r>
              <a:rPr lang="fr-FR" dirty="0"/>
              <a:t>-Wagner 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78AE5A-95F3-7F4B-810D-28F3147A40B6}"/>
              </a:ext>
            </a:extLst>
          </p:cNvPr>
          <p:cNvSpPr txBox="1"/>
          <p:nvPr/>
        </p:nvSpPr>
        <p:spPr>
          <a:xfrm>
            <a:off x="905853" y="2816176"/>
            <a:ext cx="11092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Comment le modèle de </a:t>
            </a:r>
            <a:r>
              <a:rPr lang="fr-FR" dirty="0" err="1"/>
              <a:t>Rescorla</a:t>
            </a:r>
            <a:r>
              <a:rPr lang="fr-FR" dirty="0"/>
              <a:t>-Wagner explique-t-il les phénomènes suivants : blocage, contingence, over-expectation, super-</a:t>
            </a:r>
            <a:r>
              <a:rPr lang="fr-FR" dirty="0" err="1"/>
              <a:t>conditioning</a:t>
            </a:r>
            <a:r>
              <a:rPr lang="fr-FR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C3D3A6-234C-ED40-892E-528068A7D096}"/>
              </a:ext>
            </a:extLst>
          </p:cNvPr>
          <p:cNvSpPr txBox="1"/>
          <p:nvPr/>
        </p:nvSpPr>
        <p:spPr>
          <a:xfrm>
            <a:off x="992351" y="1914786"/>
            <a:ext cx="7853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Comment le modèle de </a:t>
            </a:r>
            <a:r>
              <a:rPr lang="fr-FR" dirty="0" err="1"/>
              <a:t>Rescorla</a:t>
            </a:r>
            <a:r>
              <a:rPr lang="fr-FR" dirty="0"/>
              <a:t>-Wagner explique-t-il l’acquisition et l’extinction ?</a:t>
            </a:r>
          </a:p>
        </p:txBody>
      </p:sp>
    </p:spTree>
    <p:extLst>
      <p:ext uri="{BB962C8B-B14F-4D97-AF65-F5344CB8AC3E}">
        <p14:creationId xmlns:p14="http://schemas.microsoft.com/office/powerpoint/2010/main" val="2735369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3CC9DC-6A9B-5945-956D-8C5A474B7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490" y="3545467"/>
            <a:ext cx="3948971" cy="21001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0B01E0-FF4A-944A-A5B6-7E6F5C41104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131915" y="328368"/>
            <a:ext cx="3844123" cy="20012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D7592DE-77AA-BC4E-848D-00AE64A24669}"/>
              </a:ext>
            </a:extLst>
          </p:cNvPr>
          <p:cNvSpPr/>
          <p:nvPr/>
        </p:nvSpPr>
        <p:spPr>
          <a:xfrm>
            <a:off x="7131915" y="328368"/>
            <a:ext cx="1288185" cy="29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3B39DB-0B60-A141-9000-D326B0C778C5}"/>
              </a:ext>
            </a:extLst>
          </p:cNvPr>
          <p:cNvSpPr/>
          <p:nvPr/>
        </p:nvSpPr>
        <p:spPr>
          <a:xfrm>
            <a:off x="9169400" y="2019300"/>
            <a:ext cx="635000" cy="310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52602F-DB51-7B48-884C-BB6E2FAFB381}"/>
              </a:ext>
            </a:extLst>
          </p:cNvPr>
          <p:cNvSpPr txBox="1"/>
          <p:nvPr/>
        </p:nvSpPr>
        <p:spPr>
          <a:xfrm>
            <a:off x="88075" y="262934"/>
            <a:ext cx="2906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 début de l’apprentissage,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494455-726E-9D41-B139-3E5A68DF5F7C}"/>
              </a:ext>
            </a:extLst>
          </p:cNvPr>
          <p:cNvSpPr txBox="1"/>
          <p:nvPr/>
        </p:nvSpPr>
        <p:spPr>
          <a:xfrm>
            <a:off x="88075" y="2915634"/>
            <a:ext cx="3113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Une fois l’apprentissage acquis,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97E517-BFB0-6840-91A2-F46986C2EEE0}"/>
              </a:ext>
            </a:extLst>
          </p:cNvPr>
          <p:cNvSpPr txBox="1"/>
          <p:nvPr/>
        </p:nvSpPr>
        <p:spPr>
          <a:xfrm>
            <a:off x="746493" y="991982"/>
            <a:ext cx="158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V(stimulus) = 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579ABF-2C9F-BF4A-8E84-4247E7D86B1B}"/>
              </a:ext>
            </a:extLst>
          </p:cNvPr>
          <p:cNvSpPr txBox="1"/>
          <p:nvPr/>
        </p:nvSpPr>
        <p:spPr>
          <a:xfrm>
            <a:off x="689137" y="1536364"/>
            <a:ext cx="2512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Surprise = I – V(stimulus)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FF03AA-3DA1-D64D-BAFA-E287DBFE5308}"/>
              </a:ext>
            </a:extLst>
          </p:cNvPr>
          <p:cNvSpPr txBox="1"/>
          <p:nvPr/>
        </p:nvSpPr>
        <p:spPr>
          <a:xfrm>
            <a:off x="753762" y="604600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 =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E9A57D-8E97-494F-A55E-C11693C998C9}"/>
              </a:ext>
            </a:extLst>
          </p:cNvPr>
          <p:cNvSpPr txBox="1"/>
          <p:nvPr/>
        </p:nvSpPr>
        <p:spPr>
          <a:xfrm>
            <a:off x="1521384" y="1923201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1 – 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844AD4-BF32-7D4A-B0F4-50344D701D8A}"/>
              </a:ext>
            </a:extLst>
          </p:cNvPr>
          <p:cNvSpPr txBox="1"/>
          <p:nvPr/>
        </p:nvSpPr>
        <p:spPr>
          <a:xfrm>
            <a:off x="1521384" y="230140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E835F2-7890-9645-97FB-1B94BC05A665}"/>
              </a:ext>
            </a:extLst>
          </p:cNvPr>
          <p:cNvSpPr txBox="1"/>
          <p:nvPr/>
        </p:nvSpPr>
        <p:spPr>
          <a:xfrm>
            <a:off x="2329619" y="2318332"/>
            <a:ext cx="2861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Erreur de prédiction positive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1D7117-FF97-124F-A231-F54FFC547CE4}"/>
              </a:ext>
            </a:extLst>
          </p:cNvPr>
          <p:cNvCxnSpPr/>
          <p:nvPr/>
        </p:nvCxnSpPr>
        <p:spPr>
          <a:xfrm flipV="1">
            <a:off x="5191043" y="973932"/>
            <a:ext cx="4397800" cy="1512136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F79D6F3-2417-814B-ADF6-6F6CEF65BF5B}"/>
              </a:ext>
            </a:extLst>
          </p:cNvPr>
          <p:cNvSpPr txBox="1"/>
          <p:nvPr/>
        </p:nvSpPr>
        <p:spPr>
          <a:xfrm>
            <a:off x="857197" y="3814058"/>
            <a:ext cx="158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V(stimulus) =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8D87AB-AA4C-364E-9B3C-FFA3920B4B43}"/>
              </a:ext>
            </a:extLst>
          </p:cNvPr>
          <p:cNvSpPr txBox="1"/>
          <p:nvPr/>
        </p:nvSpPr>
        <p:spPr>
          <a:xfrm>
            <a:off x="799841" y="4358440"/>
            <a:ext cx="2512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Surprise = I – V(stimulus)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6826F4-F929-504C-B1D4-23962997E2DA}"/>
              </a:ext>
            </a:extLst>
          </p:cNvPr>
          <p:cNvSpPr txBox="1"/>
          <p:nvPr/>
        </p:nvSpPr>
        <p:spPr>
          <a:xfrm>
            <a:off x="864466" y="3426676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 = 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2B9AB3-DE01-8A46-8DE4-C51D0DE1148D}"/>
              </a:ext>
            </a:extLst>
          </p:cNvPr>
          <p:cNvSpPr txBox="1"/>
          <p:nvPr/>
        </p:nvSpPr>
        <p:spPr>
          <a:xfrm>
            <a:off x="1632088" y="4745277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1 – 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3FAECD-8349-C842-9F57-CC92C1DE7288}"/>
              </a:ext>
            </a:extLst>
          </p:cNvPr>
          <p:cNvSpPr txBox="1"/>
          <p:nvPr/>
        </p:nvSpPr>
        <p:spPr>
          <a:xfrm>
            <a:off x="1632088" y="5123478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08AA720-7BF7-4740-BDB7-F79C5DAB50E2}"/>
              </a:ext>
            </a:extLst>
          </p:cNvPr>
          <p:cNvSpPr txBox="1"/>
          <p:nvPr/>
        </p:nvSpPr>
        <p:spPr>
          <a:xfrm>
            <a:off x="2440323" y="5140408"/>
            <a:ext cx="2592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Erreur de prédiction nulle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4FAC66A-2CD6-BD40-927C-ADBFE9A5F95A}"/>
              </a:ext>
            </a:extLst>
          </p:cNvPr>
          <p:cNvCxnSpPr>
            <a:cxnSpLocks/>
          </p:cNvCxnSpPr>
          <p:nvPr/>
        </p:nvCxnSpPr>
        <p:spPr>
          <a:xfrm flipV="1">
            <a:off x="5033084" y="4183390"/>
            <a:ext cx="4333338" cy="1183387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542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3" grpId="0"/>
      <p:bldP spid="18" grpId="0"/>
      <p:bldP spid="20" grpId="0"/>
      <p:bldP spid="23" grpId="0"/>
      <p:bldP spid="25" grpId="0"/>
      <p:bldP spid="26" grpId="0"/>
      <p:bldP spid="27" grpId="0"/>
      <p:bldP spid="2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0B01E0-FF4A-944A-A5B6-7E6F5C41104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131915" y="328368"/>
            <a:ext cx="3844123" cy="20012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D7592DE-77AA-BC4E-848D-00AE64A24669}"/>
              </a:ext>
            </a:extLst>
          </p:cNvPr>
          <p:cNvSpPr/>
          <p:nvPr/>
        </p:nvSpPr>
        <p:spPr>
          <a:xfrm>
            <a:off x="7131915" y="328368"/>
            <a:ext cx="1288185" cy="29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3B39DB-0B60-A141-9000-D326B0C778C5}"/>
              </a:ext>
            </a:extLst>
          </p:cNvPr>
          <p:cNvSpPr/>
          <p:nvPr/>
        </p:nvSpPr>
        <p:spPr>
          <a:xfrm>
            <a:off x="9169400" y="2019300"/>
            <a:ext cx="635000" cy="310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52602F-DB51-7B48-884C-BB6E2FAFB381}"/>
              </a:ext>
            </a:extLst>
          </p:cNvPr>
          <p:cNvSpPr txBox="1"/>
          <p:nvPr/>
        </p:nvSpPr>
        <p:spPr>
          <a:xfrm>
            <a:off x="88075" y="262934"/>
            <a:ext cx="2906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 début de l’apprentissage,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494455-726E-9D41-B139-3E5A68DF5F7C}"/>
              </a:ext>
            </a:extLst>
          </p:cNvPr>
          <p:cNvSpPr txBox="1"/>
          <p:nvPr/>
        </p:nvSpPr>
        <p:spPr>
          <a:xfrm>
            <a:off x="88075" y="2915634"/>
            <a:ext cx="3113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Une fois l’apprentissage acquis,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97E517-BFB0-6840-91A2-F46986C2EEE0}"/>
              </a:ext>
            </a:extLst>
          </p:cNvPr>
          <p:cNvSpPr txBox="1"/>
          <p:nvPr/>
        </p:nvSpPr>
        <p:spPr>
          <a:xfrm>
            <a:off x="746493" y="991982"/>
            <a:ext cx="158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V(stimulus) = 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579ABF-2C9F-BF4A-8E84-4247E7D86B1B}"/>
              </a:ext>
            </a:extLst>
          </p:cNvPr>
          <p:cNvSpPr txBox="1"/>
          <p:nvPr/>
        </p:nvSpPr>
        <p:spPr>
          <a:xfrm>
            <a:off x="689137" y="1536364"/>
            <a:ext cx="2512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Surprise = I – V(stimulus)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FF03AA-3DA1-D64D-BAFA-E287DBFE5308}"/>
              </a:ext>
            </a:extLst>
          </p:cNvPr>
          <p:cNvSpPr txBox="1"/>
          <p:nvPr/>
        </p:nvSpPr>
        <p:spPr>
          <a:xfrm>
            <a:off x="753762" y="604600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 =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E9A57D-8E97-494F-A55E-C11693C998C9}"/>
              </a:ext>
            </a:extLst>
          </p:cNvPr>
          <p:cNvSpPr txBox="1"/>
          <p:nvPr/>
        </p:nvSpPr>
        <p:spPr>
          <a:xfrm>
            <a:off x="1521384" y="1923201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1 – 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844AD4-BF32-7D4A-B0F4-50344D701D8A}"/>
              </a:ext>
            </a:extLst>
          </p:cNvPr>
          <p:cNvSpPr txBox="1"/>
          <p:nvPr/>
        </p:nvSpPr>
        <p:spPr>
          <a:xfrm>
            <a:off x="1521384" y="230140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E835F2-7890-9645-97FB-1B94BC05A665}"/>
              </a:ext>
            </a:extLst>
          </p:cNvPr>
          <p:cNvSpPr txBox="1"/>
          <p:nvPr/>
        </p:nvSpPr>
        <p:spPr>
          <a:xfrm>
            <a:off x="2329619" y="2318332"/>
            <a:ext cx="2861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Erreur de prédiction positive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1D7117-FF97-124F-A231-F54FFC547CE4}"/>
              </a:ext>
            </a:extLst>
          </p:cNvPr>
          <p:cNvCxnSpPr/>
          <p:nvPr/>
        </p:nvCxnSpPr>
        <p:spPr>
          <a:xfrm flipV="1">
            <a:off x="5191043" y="973932"/>
            <a:ext cx="4397800" cy="1512136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F79D6F3-2417-814B-ADF6-6F6CEF65BF5B}"/>
              </a:ext>
            </a:extLst>
          </p:cNvPr>
          <p:cNvSpPr txBox="1"/>
          <p:nvPr/>
        </p:nvSpPr>
        <p:spPr>
          <a:xfrm>
            <a:off x="857197" y="3814058"/>
            <a:ext cx="158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V(stimulus) =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6826F4-F929-504C-B1D4-23962997E2DA}"/>
              </a:ext>
            </a:extLst>
          </p:cNvPr>
          <p:cNvSpPr txBox="1"/>
          <p:nvPr/>
        </p:nvSpPr>
        <p:spPr>
          <a:xfrm>
            <a:off x="864466" y="3426676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 = 1</a:t>
            </a:r>
          </a:p>
        </p:txBody>
      </p:sp>
    </p:spTree>
    <p:extLst>
      <p:ext uri="{BB962C8B-B14F-4D97-AF65-F5344CB8AC3E}">
        <p14:creationId xmlns:p14="http://schemas.microsoft.com/office/powerpoint/2010/main" val="37357498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87849AE0-9B43-F74A-8D5C-A0F4EA443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5379" y="3426676"/>
            <a:ext cx="4002086" cy="2087295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4FAC66A-2CD6-BD40-927C-ADBFE9A5F95A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5365867" y="3998726"/>
            <a:ext cx="4803744" cy="1326348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50B01E0-FF4A-944A-A5B6-7E6F5C41104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131915" y="328368"/>
            <a:ext cx="3844123" cy="200127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D7592DE-77AA-BC4E-848D-00AE64A24669}"/>
              </a:ext>
            </a:extLst>
          </p:cNvPr>
          <p:cNvSpPr/>
          <p:nvPr/>
        </p:nvSpPr>
        <p:spPr>
          <a:xfrm>
            <a:off x="7131915" y="328368"/>
            <a:ext cx="1288185" cy="29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3B39DB-0B60-A141-9000-D326B0C778C5}"/>
              </a:ext>
            </a:extLst>
          </p:cNvPr>
          <p:cNvSpPr/>
          <p:nvPr/>
        </p:nvSpPr>
        <p:spPr>
          <a:xfrm>
            <a:off x="9169400" y="2019300"/>
            <a:ext cx="635000" cy="310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52602F-DB51-7B48-884C-BB6E2FAFB381}"/>
              </a:ext>
            </a:extLst>
          </p:cNvPr>
          <p:cNvSpPr txBox="1"/>
          <p:nvPr/>
        </p:nvSpPr>
        <p:spPr>
          <a:xfrm>
            <a:off x="88075" y="262934"/>
            <a:ext cx="2906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 début de l’apprentissage,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494455-726E-9D41-B139-3E5A68DF5F7C}"/>
              </a:ext>
            </a:extLst>
          </p:cNvPr>
          <p:cNvSpPr txBox="1"/>
          <p:nvPr/>
        </p:nvSpPr>
        <p:spPr>
          <a:xfrm>
            <a:off x="88075" y="2915634"/>
            <a:ext cx="3113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Une fois l’apprentissage acquis,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97E517-BFB0-6840-91A2-F46986C2EEE0}"/>
              </a:ext>
            </a:extLst>
          </p:cNvPr>
          <p:cNvSpPr txBox="1"/>
          <p:nvPr/>
        </p:nvSpPr>
        <p:spPr>
          <a:xfrm>
            <a:off x="746493" y="991982"/>
            <a:ext cx="158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V(stimulus) = 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579ABF-2C9F-BF4A-8E84-4247E7D86B1B}"/>
              </a:ext>
            </a:extLst>
          </p:cNvPr>
          <p:cNvSpPr txBox="1"/>
          <p:nvPr/>
        </p:nvSpPr>
        <p:spPr>
          <a:xfrm>
            <a:off x="689137" y="1536364"/>
            <a:ext cx="2512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Surprise = I – V(stimulus)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FF03AA-3DA1-D64D-BAFA-E287DBFE5308}"/>
              </a:ext>
            </a:extLst>
          </p:cNvPr>
          <p:cNvSpPr txBox="1"/>
          <p:nvPr/>
        </p:nvSpPr>
        <p:spPr>
          <a:xfrm>
            <a:off x="753762" y="604600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 =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E9A57D-8E97-494F-A55E-C11693C998C9}"/>
              </a:ext>
            </a:extLst>
          </p:cNvPr>
          <p:cNvSpPr txBox="1"/>
          <p:nvPr/>
        </p:nvSpPr>
        <p:spPr>
          <a:xfrm>
            <a:off x="1521384" y="1923201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1 – 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844AD4-BF32-7D4A-B0F4-50344D701D8A}"/>
              </a:ext>
            </a:extLst>
          </p:cNvPr>
          <p:cNvSpPr txBox="1"/>
          <p:nvPr/>
        </p:nvSpPr>
        <p:spPr>
          <a:xfrm>
            <a:off x="1521384" y="230140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E835F2-7890-9645-97FB-1B94BC05A665}"/>
              </a:ext>
            </a:extLst>
          </p:cNvPr>
          <p:cNvSpPr txBox="1"/>
          <p:nvPr/>
        </p:nvSpPr>
        <p:spPr>
          <a:xfrm>
            <a:off x="2329619" y="2318332"/>
            <a:ext cx="2861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Erreur de prédiction positive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1D7117-FF97-124F-A231-F54FFC547CE4}"/>
              </a:ext>
            </a:extLst>
          </p:cNvPr>
          <p:cNvCxnSpPr/>
          <p:nvPr/>
        </p:nvCxnSpPr>
        <p:spPr>
          <a:xfrm flipV="1">
            <a:off x="5191043" y="973932"/>
            <a:ext cx="4397800" cy="1512136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F79D6F3-2417-814B-ADF6-6F6CEF65BF5B}"/>
              </a:ext>
            </a:extLst>
          </p:cNvPr>
          <p:cNvSpPr txBox="1"/>
          <p:nvPr/>
        </p:nvSpPr>
        <p:spPr>
          <a:xfrm>
            <a:off x="857197" y="3814058"/>
            <a:ext cx="158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V(stimulus) =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8D87AB-AA4C-364E-9B3C-FFA3920B4B43}"/>
              </a:ext>
            </a:extLst>
          </p:cNvPr>
          <p:cNvSpPr txBox="1"/>
          <p:nvPr/>
        </p:nvSpPr>
        <p:spPr>
          <a:xfrm>
            <a:off x="799841" y="4358440"/>
            <a:ext cx="2512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Surprise = I – V(stimulus)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6826F4-F929-504C-B1D4-23962997E2DA}"/>
              </a:ext>
            </a:extLst>
          </p:cNvPr>
          <p:cNvSpPr txBox="1"/>
          <p:nvPr/>
        </p:nvSpPr>
        <p:spPr>
          <a:xfrm>
            <a:off x="864466" y="3426676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 = 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2B9AB3-DE01-8A46-8DE4-C51D0DE1148D}"/>
              </a:ext>
            </a:extLst>
          </p:cNvPr>
          <p:cNvSpPr txBox="1"/>
          <p:nvPr/>
        </p:nvSpPr>
        <p:spPr>
          <a:xfrm>
            <a:off x="1632088" y="4745277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0 – 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3FAECD-8349-C842-9F57-CC92C1DE7288}"/>
              </a:ext>
            </a:extLst>
          </p:cNvPr>
          <p:cNvSpPr txBox="1"/>
          <p:nvPr/>
        </p:nvSpPr>
        <p:spPr>
          <a:xfrm>
            <a:off x="1649673" y="512347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-1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08AA720-7BF7-4740-BDB7-F79C5DAB50E2}"/>
              </a:ext>
            </a:extLst>
          </p:cNvPr>
          <p:cNvSpPr txBox="1"/>
          <p:nvPr/>
        </p:nvSpPr>
        <p:spPr>
          <a:xfrm>
            <a:off x="2440323" y="5140408"/>
            <a:ext cx="2925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Erreur de prédiction négative</a:t>
            </a:r>
          </a:p>
        </p:txBody>
      </p:sp>
    </p:spTree>
    <p:extLst>
      <p:ext uri="{BB962C8B-B14F-4D97-AF65-F5344CB8AC3E}">
        <p14:creationId xmlns:p14="http://schemas.microsoft.com/office/powerpoint/2010/main" val="3248797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7" grpId="0"/>
      <p:bldP spid="2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8B46B9A-5083-4949-8AA9-2F9A6FB3F8EE}"/>
              </a:ext>
            </a:extLst>
          </p:cNvPr>
          <p:cNvSpPr txBox="1"/>
          <p:nvPr/>
        </p:nvSpPr>
        <p:spPr>
          <a:xfrm>
            <a:off x="367653" y="339075"/>
            <a:ext cx="598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Le système dopaminergique est le centre de plaisir du cerveau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60FC3E-2D89-8249-9369-AFAE81F08766}"/>
              </a:ext>
            </a:extLst>
          </p:cNvPr>
          <p:cNvCxnSpPr/>
          <p:nvPr/>
        </p:nvCxnSpPr>
        <p:spPr>
          <a:xfrm flipV="1">
            <a:off x="926757" y="339075"/>
            <a:ext cx="5251621" cy="3693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58847A-810B-BE41-B3FF-0A8ADF9A58C9}"/>
              </a:ext>
            </a:extLst>
          </p:cNvPr>
          <p:cNvCxnSpPr/>
          <p:nvPr/>
        </p:nvCxnSpPr>
        <p:spPr>
          <a:xfrm>
            <a:off x="963827" y="210065"/>
            <a:ext cx="5103341" cy="4983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142F3F5-F3E7-5549-9F0B-4A2A3CFEA3F2}"/>
              </a:ext>
            </a:extLst>
          </p:cNvPr>
          <p:cNvSpPr txBox="1"/>
          <p:nvPr/>
        </p:nvSpPr>
        <p:spPr>
          <a:xfrm>
            <a:off x="367653" y="948675"/>
            <a:ext cx="10295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Le système dopaminergique implémente l’erreur de prédiction formalisée par le modèle de </a:t>
            </a:r>
            <a:r>
              <a:rPr lang="fr-FR" dirty="0" err="1"/>
              <a:t>Rescorla</a:t>
            </a:r>
            <a:r>
              <a:rPr lang="fr-FR" dirty="0"/>
              <a:t>-Wagner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8FFCB8-41B1-E14B-8CF4-ABF03D820BAC}"/>
              </a:ext>
            </a:extLst>
          </p:cNvPr>
          <p:cNvSpPr txBox="1"/>
          <p:nvPr/>
        </p:nvSpPr>
        <p:spPr>
          <a:xfrm>
            <a:off x="1030250" y="2723217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CD935B-0700-E54C-BCBB-9D29B6E4780D}"/>
              </a:ext>
            </a:extLst>
          </p:cNvPr>
          <p:cNvSpPr txBox="1"/>
          <p:nvPr/>
        </p:nvSpPr>
        <p:spPr>
          <a:xfrm>
            <a:off x="963827" y="4970528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45C9D35-BB8B-1F45-93A1-21C0B7A9B216}"/>
                  </a:ext>
                </a:extLst>
              </p:cNvPr>
              <p:cNvSpPr txBox="1"/>
              <p:nvPr/>
            </p:nvSpPr>
            <p:spPr>
              <a:xfrm>
                <a:off x="4865599" y="4970528"/>
                <a:ext cx="3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45C9D35-BB8B-1F45-93A1-21C0B7A9B2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5599" y="4970528"/>
                <a:ext cx="333040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23A85BE-D5D4-F646-BF4C-6296FE041FF2}"/>
                  </a:ext>
                </a:extLst>
              </p:cNvPr>
              <p:cNvSpPr txBox="1"/>
              <p:nvPr/>
            </p:nvSpPr>
            <p:spPr>
              <a:xfrm>
                <a:off x="6733161" y="3885022"/>
                <a:ext cx="10960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0" dirty="0">
                    <a:ea typeface="Cambria Math" panose="02040503050406030204" pitchFamily="18" charset="0"/>
                  </a:rPr>
                  <a:t>I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−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1)</m:t>
                    </m:r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23A85BE-D5D4-F646-BF4C-6296FE041F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3161" y="3885022"/>
                <a:ext cx="1096069" cy="369332"/>
              </a:xfrm>
              <a:prstGeom prst="rect">
                <a:avLst/>
              </a:prstGeom>
              <a:blipFill>
                <a:blip r:embed="rId3"/>
                <a:stretch>
                  <a:fillRect l="-3448" t="-6667" r="-1149" b="-2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59F8F68-6028-8C4D-BD14-2DEFE3866296}"/>
                  </a:ext>
                </a:extLst>
              </p:cNvPr>
              <p:cNvSpPr txBox="1"/>
              <p:nvPr/>
            </p:nvSpPr>
            <p:spPr>
              <a:xfrm>
                <a:off x="4230938" y="2723217"/>
                <a:ext cx="8155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1)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59F8F68-6028-8C4D-BD14-2DEFE38662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0938" y="2723217"/>
                <a:ext cx="815544" cy="369332"/>
              </a:xfrm>
              <a:prstGeom prst="rect">
                <a:avLst/>
              </a:prstGeom>
              <a:blipFill>
                <a:blip r:embed="rId4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AEA322D1-8D48-3B43-8DCF-5F51D7FAC818}"/>
              </a:ext>
            </a:extLst>
          </p:cNvPr>
          <p:cNvSpPr/>
          <p:nvPr/>
        </p:nvSpPr>
        <p:spPr>
          <a:xfrm>
            <a:off x="2439860" y="1740537"/>
            <a:ext cx="5878286" cy="42889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90E8C9-ECE4-F449-A5D4-FAE8B1C9E86D}"/>
              </a:ext>
            </a:extLst>
          </p:cNvPr>
          <p:cNvSpPr/>
          <p:nvPr/>
        </p:nvSpPr>
        <p:spPr>
          <a:xfrm>
            <a:off x="2842632" y="1925594"/>
            <a:ext cx="2460171" cy="13824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3A6559-24D0-9449-88C6-7838DD0A1F95}"/>
              </a:ext>
            </a:extLst>
          </p:cNvPr>
          <p:cNvSpPr/>
          <p:nvPr/>
        </p:nvSpPr>
        <p:spPr>
          <a:xfrm>
            <a:off x="2842632" y="4069688"/>
            <a:ext cx="2460171" cy="14264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D737AC-F3C2-9B43-BC8D-DA600EF9FF8F}"/>
              </a:ext>
            </a:extLst>
          </p:cNvPr>
          <p:cNvSpPr/>
          <p:nvPr/>
        </p:nvSpPr>
        <p:spPr>
          <a:xfrm>
            <a:off x="5825318" y="3092549"/>
            <a:ext cx="2275114" cy="140207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92BA82-04C7-3942-8F9F-9EA79CB81F76}"/>
              </a:ext>
            </a:extLst>
          </p:cNvPr>
          <p:cNvSpPr txBox="1"/>
          <p:nvPr/>
        </p:nvSpPr>
        <p:spPr>
          <a:xfrm>
            <a:off x="2940603" y="2023566"/>
            <a:ext cx="869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Valeurs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35EF62-5E44-4140-AB3A-110AC68BE5F0}"/>
              </a:ext>
            </a:extLst>
          </p:cNvPr>
          <p:cNvSpPr txBox="1"/>
          <p:nvPr/>
        </p:nvSpPr>
        <p:spPr>
          <a:xfrm>
            <a:off x="2838762" y="4150776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Valence</a:t>
            </a:r>
            <a:endParaRPr lang="fr-FR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8FEDA40-F3A2-5042-A897-EECC7C8690CD}"/>
              </a:ext>
            </a:extLst>
          </p:cNvPr>
          <p:cNvCxnSpPr>
            <a:stCxn id="16" idx="3"/>
            <a:endCxn id="18" idx="1"/>
          </p:cNvCxnSpPr>
          <p:nvPr/>
        </p:nvCxnSpPr>
        <p:spPr>
          <a:xfrm>
            <a:off x="5302803" y="2616837"/>
            <a:ext cx="522515" cy="1176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CEE4DBD-00DA-7C4E-9644-59467A7EE274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 flipV="1">
            <a:off x="5302803" y="3793586"/>
            <a:ext cx="522515" cy="989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D878B06-1F5C-394D-9E47-F72201F8F978}"/>
              </a:ext>
            </a:extLst>
          </p:cNvPr>
          <p:cNvCxnSpPr>
            <a:stCxn id="18" idx="0"/>
          </p:cNvCxnSpPr>
          <p:nvPr/>
        </p:nvCxnSpPr>
        <p:spPr>
          <a:xfrm rot="16200000" flipV="1">
            <a:off x="5690681" y="1820355"/>
            <a:ext cx="884317" cy="1660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EAB3FA8-9942-744F-8CE6-028761258A41}"/>
              </a:ext>
            </a:extLst>
          </p:cNvPr>
          <p:cNvSpPr txBox="1"/>
          <p:nvPr/>
        </p:nvSpPr>
        <p:spPr>
          <a:xfrm>
            <a:off x="5825318" y="3149635"/>
            <a:ext cx="2074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Erreur de </a:t>
            </a:r>
            <a:r>
              <a:rPr lang="fr-FR" dirty="0" err="1"/>
              <a:t>pr</a:t>
            </a:r>
            <a:r>
              <a:rPr lang="en-US" dirty="0" err="1"/>
              <a:t>édiction</a:t>
            </a:r>
            <a:endParaRPr lang="fr-FR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BD1B5A-AD67-7A4B-A3EF-91E31615D450}"/>
              </a:ext>
            </a:extLst>
          </p:cNvPr>
          <p:cNvSpPr txBox="1"/>
          <p:nvPr/>
        </p:nvSpPr>
        <p:spPr>
          <a:xfrm>
            <a:off x="5679299" y="1896987"/>
            <a:ext cx="2262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Signal d</a:t>
            </a:r>
            <a:r>
              <a:rPr lang="en-US" dirty="0"/>
              <a:t>’</a:t>
            </a:r>
            <a:r>
              <a:rPr lang="en-US" dirty="0" err="1"/>
              <a:t>apprentissage</a:t>
            </a:r>
            <a:endParaRPr lang="fr-FR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CAFD5AF-3CCD-A14C-B5BE-243AC1A7FA1B}"/>
              </a:ext>
            </a:extLst>
          </p:cNvPr>
          <p:cNvCxnSpPr>
            <a:stCxn id="10" idx="3"/>
            <a:endCxn id="14" idx="1"/>
          </p:cNvCxnSpPr>
          <p:nvPr/>
        </p:nvCxnSpPr>
        <p:spPr>
          <a:xfrm>
            <a:off x="1421704" y="2907883"/>
            <a:ext cx="28092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9DDC76D-C80F-8847-BE53-D5F1A6631926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1273527" y="5155194"/>
            <a:ext cx="3592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7EBFE86-B00E-B845-B048-CBD1DF1DE6AD}"/>
              </a:ext>
            </a:extLst>
          </p:cNvPr>
          <p:cNvSpPr txBox="1"/>
          <p:nvPr/>
        </p:nvSpPr>
        <p:spPr>
          <a:xfrm>
            <a:off x="5583331" y="4510150"/>
            <a:ext cx="2759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Neurones dopaminergiques</a:t>
            </a:r>
          </a:p>
        </p:txBody>
      </p:sp>
    </p:spTree>
    <p:extLst>
      <p:ext uri="{BB962C8B-B14F-4D97-AF65-F5344CB8AC3E}">
        <p14:creationId xmlns:p14="http://schemas.microsoft.com/office/powerpoint/2010/main" val="420215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9" grpId="0"/>
      <p:bldP spid="20" grpId="0"/>
      <p:bldP spid="24" grpId="0"/>
      <p:bldP spid="25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540040-AA4F-9A46-A597-D6129BDC4C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3279" y="174375"/>
            <a:ext cx="4287396" cy="1982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0A7556-9367-5D4F-9A50-7B59B702C3AB}"/>
              </a:ext>
            </a:extLst>
          </p:cNvPr>
          <p:cNvSpPr txBox="1"/>
          <p:nvPr/>
        </p:nvSpPr>
        <p:spPr>
          <a:xfrm>
            <a:off x="1226512" y="2335095"/>
            <a:ext cx="1230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DOPAMINE</a:t>
            </a: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DCDEE-768C-6C46-A962-3B1675411283}"/>
              </a:ext>
            </a:extLst>
          </p:cNvPr>
          <p:cNvSpPr/>
          <p:nvPr/>
        </p:nvSpPr>
        <p:spPr>
          <a:xfrm>
            <a:off x="8811491" y="2446318"/>
            <a:ext cx="968964" cy="5581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20CB63A-81C4-7D45-B43B-4550BA9629BB}"/>
              </a:ext>
            </a:extLst>
          </p:cNvPr>
          <p:cNvGrpSpPr/>
          <p:nvPr/>
        </p:nvGrpSpPr>
        <p:grpSpPr>
          <a:xfrm>
            <a:off x="4908705" y="245545"/>
            <a:ext cx="6693945" cy="5900497"/>
            <a:chOff x="4465122" y="1330036"/>
            <a:chExt cx="5315333" cy="472637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306504-FC05-8D45-87AA-0B12E26CC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600675" y="1601038"/>
              <a:ext cx="5179780" cy="4455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2B57DB-45D1-094C-8C31-F76D22AD713C}"/>
                </a:ext>
              </a:extLst>
            </p:cNvPr>
            <p:cNvSpPr/>
            <p:nvPr/>
          </p:nvSpPr>
          <p:spPr>
            <a:xfrm>
              <a:off x="4465122" y="1330036"/>
              <a:ext cx="2030681" cy="6175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9F088F-9CCA-AC41-9A01-9B4C737288A7}"/>
                </a:ext>
              </a:extLst>
            </p:cNvPr>
            <p:cNvSpPr/>
            <p:nvPr/>
          </p:nvSpPr>
          <p:spPr>
            <a:xfrm>
              <a:off x="4600675" y="1947553"/>
              <a:ext cx="802598" cy="4987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2010D13-ABB1-3548-A0E1-258FBF122C04}"/>
                </a:ext>
              </a:extLst>
            </p:cNvPr>
            <p:cNvSpPr/>
            <p:nvPr/>
          </p:nvSpPr>
          <p:spPr>
            <a:xfrm>
              <a:off x="8003969" y="1947553"/>
              <a:ext cx="950026" cy="3875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5BF3B66-9A01-3743-8D39-01948624C871}"/>
                </a:ext>
              </a:extLst>
            </p:cNvPr>
            <p:cNvSpPr/>
            <p:nvPr/>
          </p:nvSpPr>
          <p:spPr>
            <a:xfrm>
              <a:off x="4600675" y="5213268"/>
              <a:ext cx="1990130" cy="3562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4EF626DC-E8AA-D945-ACA5-2E7C2F21B146}"/>
              </a:ext>
            </a:extLst>
          </p:cNvPr>
          <p:cNvSpPr/>
          <p:nvPr/>
        </p:nvSpPr>
        <p:spPr>
          <a:xfrm>
            <a:off x="10380133" y="1639130"/>
            <a:ext cx="1222517" cy="6959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817E3D-3C87-E24A-86AD-1F942D2A8210}"/>
              </a:ext>
            </a:extLst>
          </p:cNvPr>
          <p:cNvSpPr txBox="1"/>
          <p:nvPr/>
        </p:nvSpPr>
        <p:spPr>
          <a:xfrm>
            <a:off x="4048555" y="5863669"/>
            <a:ext cx="23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Aire </a:t>
            </a:r>
            <a:r>
              <a:rPr lang="fr-FR" dirty="0" err="1"/>
              <a:t>ventro-tegmentale</a:t>
            </a:r>
            <a:endParaRPr lang="fr-FR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7823A1F-A5F9-5B4A-922D-55CF21A1F32F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6418819" y="4470400"/>
            <a:ext cx="1878514" cy="157793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CE62BCC-E145-7240-AEFB-1636F9B0F72D}"/>
              </a:ext>
            </a:extLst>
          </p:cNvPr>
          <p:cNvSpPr txBox="1"/>
          <p:nvPr/>
        </p:nvSpPr>
        <p:spPr>
          <a:xfrm>
            <a:off x="9764405" y="661485"/>
            <a:ext cx="16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Substance noire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16A0B4B-1DF8-9C47-BD2B-4A1DFF12D5F4}"/>
              </a:ext>
            </a:extLst>
          </p:cNvPr>
          <p:cNvCxnSpPr>
            <a:cxnSpLocks/>
          </p:cNvCxnSpPr>
          <p:nvPr/>
        </p:nvCxnSpPr>
        <p:spPr>
          <a:xfrm flipH="1">
            <a:off x="8485673" y="1108433"/>
            <a:ext cx="1894460" cy="31272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0773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37C9C85-6BB8-DE45-9416-EB93DC20E928}"/>
              </a:ext>
            </a:extLst>
          </p:cNvPr>
          <p:cNvSpPr txBox="1"/>
          <p:nvPr/>
        </p:nvSpPr>
        <p:spPr>
          <a:xfrm>
            <a:off x="420624" y="274320"/>
            <a:ext cx="114345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/>
              <a:t>TIME-OUT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CDE2F8-2036-964C-B146-EB3D5C97B3FF}"/>
              </a:ext>
            </a:extLst>
          </p:cNvPr>
          <p:cNvSpPr txBox="1"/>
          <p:nvPr/>
        </p:nvSpPr>
        <p:spPr>
          <a:xfrm>
            <a:off x="992351" y="1118940"/>
            <a:ext cx="8767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Quel est le rapport entre le modèle de </a:t>
            </a:r>
            <a:r>
              <a:rPr lang="fr-FR" dirty="0" err="1"/>
              <a:t>Rescorla</a:t>
            </a:r>
            <a:r>
              <a:rPr lang="fr-FR" dirty="0"/>
              <a:t>-Wagner et les neurones dopaminergiques 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78AE5A-95F3-7F4B-810D-28F3147A40B6}"/>
              </a:ext>
            </a:extLst>
          </p:cNvPr>
          <p:cNvSpPr txBox="1"/>
          <p:nvPr/>
        </p:nvSpPr>
        <p:spPr>
          <a:xfrm>
            <a:off x="905853" y="1963560"/>
            <a:ext cx="11092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Quel est le cadre général utilisé actuellement en neurosciences pour comprendre le rôle des neurones dopaminergiques ?</a:t>
            </a:r>
          </a:p>
        </p:txBody>
      </p:sp>
    </p:spTree>
    <p:extLst>
      <p:ext uri="{BB962C8B-B14F-4D97-AF65-F5344CB8AC3E}">
        <p14:creationId xmlns:p14="http://schemas.microsoft.com/office/powerpoint/2010/main" val="3173885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55B9E9-583C-3F44-B737-B226C327738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11757" y="1744331"/>
            <a:ext cx="5892800" cy="38284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D4073FB-7907-DA42-A53F-4081C6FE9D4B}"/>
              </a:ext>
            </a:extLst>
          </p:cNvPr>
          <p:cNvSpPr/>
          <p:nvPr/>
        </p:nvSpPr>
        <p:spPr>
          <a:xfrm>
            <a:off x="4860592" y="1871494"/>
            <a:ext cx="1699592" cy="407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AFFE93-E147-AA4E-A003-D615BA3D977A}"/>
              </a:ext>
            </a:extLst>
          </p:cNvPr>
          <p:cNvSpPr/>
          <p:nvPr/>
        </p:nvSpPr>
        <p:spPr>
          <a:xfrm>
            <a:off x="7633253" y="5008182"/>
            <a:ext cx="983974" cy="377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C39C6D-7A35-A544-8EA1-5EC641124CC9}"/>
              </a:ext>
            </a:extLst>
          </p:cNvPr>
          <p:cNvSpPr txBox="1"/>
          <p:nvPr/>
        </p:nvSpPr>
        <p:spPr>
          <a:xfrm>
            <a:off x="7832174" y="6288947"/>
            <a:ext cx="37257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/>
                <a:cs typeface="Times"/>
              </a:rPr>
              <a:t>Schultz, Montague, &amp; Dayan (1997). </a:t>
            </a:r>
            <a:r>
              <a:rPr lang="en-US" sz="1200" i="1" dirty="0">
                <a:latin typeface="Times"/>
                <a:cs typeface="Times"/>
              </a:rPr>
              <a:t>Science</a:t>
            </a:r>
            <a:r>
              <a:rPr lang="en-US" sz="1200" dirty="0">
                <a:latin typeface="Times"/>
                <a:cs typeface="Times"/>
              </a:rPr>
              <a:t> , 275, 1593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008BCBC-5D42-3C44-85E7-68E0D9B73A73}"/>
              </a:ext>
            </a:extLst>
          </p:cNvPr>
          <p:cNvCxnSpPr>
            <a:cxnSpLocks/>
          </p:cNvCxnSpPr>
          <p:nvPr/>
        </p:nvCxnSpPr>
        <p:spPr>
          <a:xfrm flipV="1">
            <a:off x="8201749" y="5032188"/>
            <a:ext cx="0" cy="836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EE7FA9A-7B1A-704C-B6B2-AD246983BAF5}"/>
              </a:ext>
            </a:extLst>
          </p:cNvPr>
          <p:cNvCxnSpPr>
            <a:cxnSpLocks/>
          </p:cNvCxnSpPr>
          <p:nvPr/>
        </p:nvCxnSpPr>
        <p:spPr>
          <a:xfrm>
            <a:off x="8617227" y="1554458"/>
            <a:ext cx="0" cy="431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DA88379-7A27-644D-AE7B-CBC5190376D8}"/>
              </a:ext>
            </a:extLst>
          </p:cNvPr>
          <p:cNvSpPr txBox="1"/>
          <p:nvPr/>
        </p:nvSpPr>
        <p:spPr>
          <a:xfrm>
            <a:off x="5088561" y="1134574"/>
            <a:ext cx="1774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Réponse tonique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170195C-A1F2-0742-89E1-3562ADEECBD4}"/>
              </a:ext>
            </a:extLst>
          </p:cNvPr>
          <p:cNvCxnSpPr>
            <a:cxnSpLocks/>
          </p:cNvCxnSpPr>
          <p:nvPr/>
        </p:nvCxnSpPr>
        <p:spPr>
          <a:xfrm>
            <a:off x="6004050" y="1567487"/>
            <a:ext cx="0" cy="837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703E922-4490-2D48-A9F2-B2CBEDFCD443}"/>
              </a:ext>
            </a:extLst>
          </p:cNvPr>
          <p:cNvSpPr txBox="1"/>
          <p:nvPr/>
        </p:nvSpPr>
        <p:spPr>
          <a:xfrm>
            <a:off x="5354787" y="743570"/>
            <a:ext cx="1242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(Parkinson)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A257A9-92DD-6948-8505-D4B062E58D16}"/>
              </a:ext>
            </a:extLst>
          </p:cNvPr>
          <p:cNvSpPr/>
          <p:nvPr/>
        </p:nvSpPr>
        <p:spPr>
          <a:xfrm>
            <a:off x="7633253" y="5625250"/>
            <a:ext cx="1208523" cy="611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Stimulus mystère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1A9F6E-0979-704D-A1B9-42EB0C70D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260" y="340649"/>
            <a:ext cx="3503855" cy="32294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B2921C9-371B-DC4E-B781-A1C5D3917E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260" y="4002033"/>
            <a:ext cx="2424456" cy="201229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BFB9BE8-FEA9-884E-A281-49835BDB897E}"/>
              </a:ext>
            </a:extLst>
          </p:cNvPr>
          <p:cNvSpPr txBox="1"/>
          <p:nvPr/>
        </p:nvSpPr>
        <p:spPr>
          <a:xfrm>
            <a:off x="709919" y="6072142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Wolfram Schultz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6B617D-BEF1-7642-AECD-814B96E6F7EA}"/>
              </a:ext>
            </a:extLst>
          </p:cNvPr>
          <p:cNvSpPr txBox="1"/>
          <p:nvPr/>
        </p:nvSpPr>
        <p:spPr>
          <a:xfrm>
            <a:off x="7716781" y="1075427"/>
            <a:ext cx="1900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Réponse phasique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2CC246-49EF-3547-8770-BAF1BE3737E4}"/>
              </a:ext>
            </a:extLst>
          </p:cNvPr>
          <p:cNvSpPr txBox="1"/>
          <p:nvPr/>
        </p:nvSpPr>
        <p:spPr>
          <a:xfrm>
            <a:off x="9617430" y="1109232"/>
            <a:ext cx="18471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Latence : moins de 100 ms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2C7074-EEF1-4546-86AC-BA0322B19E1B}"/>
              </a:ext>
            </a:extLst>
          </p:cNvPr>
          <p:cNvSpPr txBox="1"/>
          <p:nvPr/>
        </p:nvSpPr>
        <p:spPr>
          <a:xfrm>
            <a:off x="9617430" y="1403655"/>
            <a:ext cx="17407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Durée : moins de 200 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1301A9-D7B5-CA41-B3AA-A030F97C6ABC}"/>
              </a:ext>
            </a:extLst>
          </p:cNvPr>
          <p:cNvSpPr txBox="1"/>
          <p:nvPr/>
        </p:nvSpPr>
        <p:spPr>
          <a:xfrm>
            <a:off x="7902890" y="739900"/>
            <a:ext cx="1528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(Récompense)</a:t>
            </a:r>
          </a:p>
        </p:txBody>
      </p:sp>
    </p:spTree>
    <p:extLst>
      <p:ext uri="{BB962C8B-B14F-4D97-AF65-F5344CB8AC3E}">
        <p14:creationId xmlns:p14="http://schemas.microsoft.com/office/powerpoint/2010/main" val="3407039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A0CC0-82CB-744A-8677-3B84334D3A8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2515" y="1278089"/>
            <a:ext cx="4085112" cy="33889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E6B441-A6DD-4E4E-AED1-04999037F974}"/>
              </a:ext>
            </a:extLst>
          </p:cNvPr>
          <p:cNvSpPr txBox="1"/>
          <p:nvPr/>
        </p:nvSpPr>
        <p:spPr>
          <a:xfrm>
            <a:off x="8088623" y="6426173"/>
            <a:ext cx="3834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Pawlak</a:t>
            </a:r>
            <a:r>
              <a:rPr lang="en-US" sz="1200" dirty="0">
                <a:latin typeface="Times"/>
                <a:cs typeface="Times"/>
              </a:rPr>
              <a:t> &amp; Kerr (2008). </a:t>
            </a:r>
            <a:r>
              <a:rPr lang="en-US" sz="1200" i="1" dirty="0">
                <a:latin typeface="Times"/>
                <a:cs typeface="Times"/>
              </a:rPr>
              <a:t>Journal of Neuroscience</a:t>
            </a:r>
            <a:r>
              <a:rPr lang="en-US" sz="1200" dirty="0">
                <a:latin typeface="Times"/>
                <a:cs typeface="Times"/>
              </a:rPr>
              <a:t> ,28, 2435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6676310-83B0-EE47-9EDB-5D255F9E0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5319" y="785168"/>
            <a:ext cx="1790700" cy="16256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28A49F5-9A05-1D4F-ADC4-34C64DA51B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698" y="390689"/>
            <a:ext cx="1612900" cy="19558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B691DD1-765C-F941-9C1C-95232B34DBA4}"/>
              </a:ext>
            </a:extLst>
          </p:cNvPr>
          <p:cNvSpPr txBox="1"/>
          <p:nvPr/>
        </p:nvSpPr>
        <p:spPr>
          <a:xfrm>
            <a:off x="4832342" y="1137757"/>
            <a:ext cx="13003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00" dirty="0"/>
              <a:t>Neurone présynaptique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B2247D-4BEC-1547-9ECC-F972D0713534}"/>
              </a:ext>
            </a:extLst>
          </p:cNvPr>
          <p:cNvSpPr txBox="1"/>
          <p:nvPr/>
        </p:nvSpPr>
        <p:spPr>
          <a:xfrm>
            <a:off x="4750588" y="1597968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00" dirty="0"/>
              <a:t>Neurone post-synaptique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01C551-E8BD-7546-BC23-3D1CAA6DF561}"/>
              </a:ext>
            </a:extLst>
          </p:cNvPr>
          <p:cNvSpPr txBox="1"/>
          <p:nvPr/>
        </p:nvSpPr>
        <p:spPr>
          <a:xfrm>
            <a:off x="8375319" y="390689"/>
            <a:ext cx="3568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/>
              <a:t>Potentiel excitateur post-synaptique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B5150D-D940-8940-A75C-54BBB06DE439}"/>
              </a:ext>
            </a:extLst>
          </p:cNvPr>
          <p:cNvSpPr/>
          <p:nvPr/>
        </p:nvSpPr>
        <p:spPr>
          <a:xfrm>
            <a:off x="9440883" y="1253173"/>
            <a:ext cx="565092" cy="4602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7326BA-5F1F-8A49-9661-5E753B5E00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6933" y="1483278"/>
            <a:ext cx="749300" cy="787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8416FD-0C2E-4741-84D8-D06835F4E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698" y="3488170"/>
            <a:ext cx="1612900" cy="19558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E4868C9-5263-F146-9A26-A284726F20BC}"/>
              </a:ext>
            </a:extLst>
          </p:cNvPr>
          <p:cNvSpPr txBox="1"/>
          <p:nvPr/>
        </p:nvSpPr>
        <p:spPr>
          <a:xfrm>
            <a:off x="4832342" y="4235238"/>
            <a:ext cx="13003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00" dirty="0"/>
              <a:t>Neurone présynaptique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8F8542-295C-C544-A83E-D95CD812DB9E}"/>
              </a:ext>
            </a:extLst>
          </p:cNvPr>
          <p:cNvSpPr txBox="1"/>
          <p:nvPr/>
        </p:nvSpPr>
        <p:spPr>
          <a:xfrm>
            <a:off x="4750588" y="4695449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00" dirty="0"/>
              <a:t>Neurone post-synaptique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9C6FB-1C81-DA46-A763-905AB406FC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5319" y="3713620"/>
            <a:ext cx="2095500" cy="1409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A04DC0-983D-EB4A-A1C7-69AF356129CD}"/>
              </a:ext>
            </a:extLst>
          </p:cNvPr>
          <p:cNvSpPr txBox="1"/>
          <p:nvPr/>
        </p:nvSpPr>
        <p:spPr>
          <a:xfrm>
            <a:off x="6186542" y="5321354"/>
            <a:ext cx="29338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 Récepteurs </a:t>
            </a:r>
          </a:p>
          <a:p>
            <a:r>
              <a:rPr lang="fr-FR" dirty="0"/>
              <a:t>dopaminergiques D1 bloqués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212521-1A78-814A-994D-C40224FA3D0A}"/>
              </a:ext>
            </a:extLst>
          </p:cNvPr>
          <p:cNvSpPr txBox="1"/>
          <p:nvPr/>
        </p:nvSpPr>
        <p:spPr>
          <a:xfrm>
            <a:off x="8480218" y="3365554"/>
            <a:ext cx="3568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/>
              <a:t>Potentiel excitateur post-synaptique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05ED44-59E2-2743-9C4F-78D9EEAB9C26}"/>
              </a:ext>
            </a:extLst>
          </p:cNvPr>
          <p:cNvSpPr/>
          <p:nvPr/>
        </p:nvSpPr>
        <p:spPr>
          <a:xfrm>
            <a:off x="9440883" y="4001984"/>
            <a:ext cx="718674" cy="4640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AB9408-EA36-9F4E-ABE7-ACEECB7DF63B}"/>
              </a:ext>
            </a:extLst>
          </p:cNvPr>
          <p:cNvSpPr txBox="1"/>
          <p:nvPr/>
        </p:nvSpPr>
        <p:spPr>
          <a:xfrm>
            <a:off x="8809281" y="2508196"/>
            <a:ext cx="2910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Potentialisation à long-terme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A02A8D-558E-EB46-9F5F-00EF8AA13215}"/>
              </a:ext>
            </a:extLst>
          </p:cNvPr>
          <p:cNvSpPr txBox="1"/>
          <p:nvPr/>
        </p:nvSpPr>
        <p:spPr>
          <a:xfrm>
            <a:off x="9530081" y="5179616"/>
            <a:ext cx="2313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Pas de potentialisation</a:t>
            </a:r>
          </a:p>
        </p:txBody>
      </p:sp>
    </p:spTree>
    <p:extLst>
      <p:ext uri="{BB962C8B-B14F-4D97-AF65-F5344CB8AC3E}">
        <p14:creationId xmlns:p14="http://schemas.microsoft.com/office/powerpoint/2010/main" val="388596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8010D3-32AD-844A-B97B-E8DCA992F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64" y="209913"/>
            <a:ext cx="1754596" cy="23984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78D39F-D5C9-E446-A925-6683C4A9C98A}"/>
              </a:ext>
            </a:extLst>
          </p:cNvPr>
          <p:cNvSpPr txBox="1"/>
          <p:nvPr/>
        </p:nvSpPr>
        <p:spPr>
          <a:xfrm>
            <a:off x="794298" y="2743200"/>
            <a:ext cx="1045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Roy Wise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D13ED3-C7BD-1E48-89A7-DECAD56711C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54432" y="2703401"/>
            <a:ext cx="6244046" cy="3357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D57DF7-447D-E343-BCE9-33E3B3983D19}"/>
              </a:ext>
            </a:extLst>
          </p:cNvPr>
          <p:cNvSpPr txBox="1"/>
          <p:nvPr/>
        </p:nvSpPr>
        <p:spPr>
          <a:xfrm>
            <a:off x="2534195" y="836023"/>
            <a:ext cx="1927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le levier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8CA1A9-A27D-9241-992C-86884029C978}"/>
              </a:ext>
            </a:extLst>
          </p:cNvPr>
          <p:cNvCxnSpPr>
            <a:cxnSpLocks/>
          </p:cNvCxnSpPr>
          <p:nvPr/>
        </p:nvCxnSpPr>
        <p:spPr>
          <a:xfrm>
            <a:off x="4519749" y="1005840"/>
            <a:ext cx="9666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C2F16A0-3336-B147-B756-7D842A7E1DF9}"/>
              </a:ext>
            </a:extLst>
          </p:cNvPr>
          <p:cNvSpPr txBox="1"/>
          <p:nvPr/>
        </p:nvSpPr>
        <p:spPr>
          <a:xfrm>
            <a:off x="5726836" y="836023"/>
            <a:ext cx="1181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Nourriture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48E0D3-9802-BA44-B09D-FF3F012E5699}"/>
              </a:ext>
            </a:extLst>
          </p:cNvPr>
          <p:cNvSpPr txBox="1"/>
          <p:nvPr/>
        </p:nvSpPr>
        <p:spPr>
          <a:xfrm>
            <a:off x="2534195" y="209913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Phase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A27F04-B5A9-9E45-B3AB-F636CEBBBEFB}"/>
              </a:ext>
            </a:extLst>
          </p:cNvPr>
          <p:cNvSpPr txBox="1"/>
          <p:nvPr/>
        </p:nvSpPr>
        <p:spPr>
          <a:xfrm>
            <a:off x="7323910" y="821174"/>
            <a:ext cx="1927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Appui sur le levier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30BF3DF-2FD0-A942-B19A-DAD8658B0661}"/>
              </a:ext>
            </a:extLst>
          </p:cNvPr>
          <p:cNvCxnSpPr>
            <a:cxnSpLocks/>
          </p:cNvCxnSpPr>
          <p:nvPr/>
        </p:nvCxnSpPr>
        <p:spPr>
          <a:xfrm>
            <a:off x="9309464" y="990991"/>
            <a:ext cx="9666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F871B32-A0F9-ED4E-86BF-97E0C5E52DB8}"/>
              </a:ext>
            </a:extLst>
          </p:cNvPr>
          <p:cNvSpPr txBox="1"/>
          <p:nvPr/>
        </p:nvSpPr>
        <p:spPr>
          <a:xfrm>
            <a:off x="10516551" y="821174"/>
            <a:ext cx="1181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Nourriture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22D80A-80AB-1349-96DB-031BEBE71A2B}"/>
              </a:ext>
            </a:extLst>
          </p:cNvPr>
          <p:cNvSpPr txBox="1"/>
          <p:nvPr/>
        </p:nvSpPr>
        <p:spPr>
          <a:xfrm>
            <a:off x="7323910" y="195064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Phase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BBCF3E-FCE1-C34E-9B0C-709EA504B569}"/>
              </a:ext>
            </a:extLst>
          </p:cNvPr>
          <p:cNvSpPr txBox="1"/>
          <p:nvPr/>
        </p:nvSpPr>
        <p:spPr>
          <a:xfrm>
            <a:off x="7369237" y="1311031"/>
            <a:ext cx="3000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Injection d’une solution saline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6332AF-8266-E444-9436-1028D8727454}"/>
              </a:ext>
            </a:extLst>
          </p:cNvPr>
          <p:cNvSpPr txBox="1"/>
          <p:nvPr/>
        </p:nvSpPr>
        <p:spPr>
          <a:xfrm>
            <a:off x="7369237" y="1742693"/>
            <a:ext cx="4135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Injection d’un antagoniste de la dopamine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777E63-C824-FB4A-BD13-CD6F6C86F490}"/>
              </a:ext>
            </a:extLst>
          </p:cNvPr>
          <p:cNvSpPr txBox="1"/>
          <p:nvPr/>
        </p:nvSpPr>
        <p:spPr>
          <a:xfrm>
            <a:off x="6504850" y="6375543"/>
            <a:ext cx="5609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Times"/>
                <a:cs typeface="Times"/>
              </a:rPr>
              <a:t>Fourisezos</a:t>
            </a:r>
            <a:r>
              <a:rPr lang="en-US" sz="1200" dirty="0">
                <a:latin typeface="Times"/>
                <a:cs typeface="Times"/>
              </a:rPr>
              <a:t> et al. (1978). </a:t>
            </a:r>
            <a:r>
              <a:rPr lang="en-US" sz="1200" i="1" dirty="0">
                <a:latin typeface="Times"/>
                <a:cs typeface="Times"/>
              </a:rPr>
              <a:t>Journal of Comparative and Physiological Psychology</a:t>
            </a:r>
            <a:r>
              <a:rPr lang="en-US" sz="1200" dirty="0">
                <a:latin typeface="Times"/>
                <a:cs typeface="Times"/>
              </a:rPr>
              <a:t> ,92, 661</a:t>
            </a:r>
          </a:p>
        </p:txBody>
      </p:sp>
    </p:spTree>
    <p:extLst>
      <p:ext uri="{BB962C8B-B14F-4D97-AF65-F5344CB8AC3E}">
        <p14:creationId xmlns:p14="http://schemas.microsoft.com/office/powerpoint/2010/main" val="2121949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601043-FCB0-C246-8F26-BB37DC1B94A3}"/>
              </a:ext>
            </a:extLst>
          </p:cNvPr>
          <p:cNvSpPr txBox="1"/>
          <p:nvPr/>
        </p:nvSpPr>
        <p:spPr>
          <a:xfrm>
            <a:off x="237507" y="306226"/>
            <a:ext cx="666205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L’effet addictif des drogues est du à leur action sur le système dopaminergique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79CB67-71B9-3848-913A-7F5BFBA7371D}"/>
              </a:ext>
            </a:extLst>
          </p:cNvPr>
          <p:cNvSpPr txBox="1"/>
          <p:nvPr/>
        </p:nvSpPr>
        <p:spPr>
          <a:xfrm>
            <a:off x="6778530" y="6412951"/>
            <a:ext cx="54134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/>
                <a:cs typeface="Times"/>
              </a:rPr>
              <a:t>Volkow et al. (2011). </a:t>
            </a:r>
            <a:r>
              <a:rPr lang="en-US" sz="1200" i="1" dirty="0">
                <a:latin typeface="Times"/>
                <a:cs typeface="Times"/>
              </a:rPr>
              <a:t>Proceedings of the National Academy of Sciences </a:t>
            </a:r>
            <a:r>
              <a:rPr lang="en-US" sz="1200" dirty="0">
                <a:latin typeface="Times"/>
                <a:cs typeface="Times"/>
              </a:rPr>
              <a:t>, 108, 15037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B78F550-AB2D-1B4E-A334-A8316177EB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7507" y="2543052"/>
            <a:ext cx="9909520" cy="33244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90778BE-0AF6-D642-BA75-49E3F2DAC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7027" y="306226"/>
            <a:ext cx="1727201" cy="259080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8953263-CE86-044F-8785-56C8A736A83E}"/>
              </a:ext>
            </a:extLst>
          </p:cNvPr>
          <p:cNvSpPr txBox="1"/>
          <p:nvPr/>
        </p:nvSpPr>
        <p:spPr>
          <a:xfrm>
            <a:off x="10333455" y="2897028"/>
            <a:ext cx="1354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Nora </a:t>
            </a:r>
            <a:r>
              <a:rPr lang="fr-FR" dirty="0" err="1"/>
              <a:t>Folkow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3930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4CC5A6B-BE83-9F47-B31E-5D578274256C}"/>
              </a:ext>
            </a:extLst>
          </p:cNvPr>
          <p:cNvSpPr txBox="1"/>
          <p:nvPr/>
        </p:nvSpPr>
        <p:spPr>
          <a:xfrm>
            <a:off x="427509" y="1667344"/>
            <a:ext cx="7378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Une inhibition phasique du système dopaminergique punit le comportement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A6E183-6DBA-544C-8135-A0F013FD87EC}"/>
              </a:ext>
            </a:extLst>
          </p:cNvPr>
          <p:cNvCxnSpPr/>
          <p:nvPr/>
        </p:nvCxnSpPr>
        <p:spPr>
          <a:xfrm flipV="1">
            <a:off x="652685" y="3014048"/>
            <a:ext cx="2196935" cy="1377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8FC8027-E17B-4943-8F07-8D36578852EA}"/>
              </a:ext>
            </a:extLst>
          </p:cNvPr>
          <p:cNvCxnSpPr/>
          <p:nvPr/>
        </p:nvCxnSpPr>
        <p:spPr>
          <a:xfrm>
            <a:off x="676436" y="4403461"/>
            <a:ext cx="22206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35174ED-E690-274D-8EAE-5CF9733337C1}"/>
              </a:ext>
            </a:extLst>
          </p:cNvPr>
          <p:cNvCxnSpPr/>
          <p:nvPr/>
        </p:nvCxnSpPr>
        <p:spPr>
          <a:xfrm>
            <a:off x="652685" y="4391586"/>
            <a:ext cx="2196935" cy="1531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59DB290-E38E-B445-BC9E-59B98F85079A}"/>
              </a:ext>
            </a:extLst>
          </p:cNvPr>
          <p:cNvSpPr txBox="1"/>
          <p:nvPr/>
        </p:nvSpPr>
        <p:spPr>
          <a:xfrm>
            <a:off x="2897122" y="2690882"/>
            <a:ext cx="6662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L’effet des récompenses sur notre comportement est médiatisé par le système dopaminergique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D839C2-0C91-3E48-9323-319E80F89B5C}"/>
              </a:ext>
            </a:extLst>
          </p:cNvPr>
          <p:cNvSpPr txBox="1"/>
          <p:nvPr/>
        </p:nvSpPr>
        <p:spPr>
          <a:xfrm>
            <a:off x="2897122" y="3316339"/>
            <a:ext cx="617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Système dopaminergique = Système de récompense du cerveau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005B28-53A9-384E-B437-3603F7F18CF1}"/>
              </a:ext>
            </a:extLst>
          </p:cNvPr>
          <p:cNvSpPr txBox="1"/>
          <p:nvPr/>
        </p:nvSpPr>
        <p:spPr>
          <a:xfrm>
            <a:off x="2920873" y="4129130"/>
            <a:ext cx="6662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L’effet addictif des drogues est du à leur action sur le système dopaminergique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4F26B9-36FA-6041-9674-4FF38E180863}"/>
              </a:ext>
            </a:extLst>
          </p:cNvPr>
          <p:cNvSpPr txBox="1"/>
          <p:nvPr/>
        </p:nvSpPr>
        <p:spPr>
          <a:xfrm>
            <a:off x="2897122" y="5600337"/>
            <a:ext cx="6662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libération phasique de dopamine provoque une sensation de plaisir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C04576-13AB-E84E-BE42-6B39699B7647}"/>
              </a:ext>
            </a:extLst>
          </p:cNvPr>
          <p:cNvSpPr txBox="1"/>
          <p:nvPr/>
        </p:nvSpPr>
        <p:spPr>
          <a:xfrm>
            <a:off x="2897122" y="6241396"/>
            <a:ext cx="5416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Système dopaminergique = Centre de plaisir du cerveau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35C242-9723-0646-B0AE-F8A16E832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2991" y="3014047"/>
            <a:ext cx="406488" cy="44927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D2565D0-2C5E-B449-9681-BA56135B0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2991" y="4129130"/>
            <a:ext cx="406488" cy="4492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903ABE9-9143-D645-A041-172FBD73A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1677" y="5812825"/>
            <a:ext cx="401785" cy="37987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45D2D75-B628-AF49-A2C0-148750F72AE2}"/>
              </a:ext>
            </a:extLst>
          </p:cNvPr>
          <p:cNvSpPr txBox="1"/>
          <p:nvPr/>
        </p:nvSpPr>
        <p:spPr>
          <a:xfrm>
            <a:off x="427511" y="41413"/>
            <a:ext cx="704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Le système dopaminergique est ancien d’un point de vue phylogénétique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81989A-CE57-BF46-8BAB-52DBA0C9C119}"/>
              </a:ext>
            </a:extLst>
          </p:cNvPr>
          <p:cNvSpPr txBox="1"/>
          <p:nvPr/>
        </p:nvSpPr>
        <p:spPr>
          <a:xfrm>
            <a:off x="427510" y="416430"/>
            <a:ext cx="336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Il cible des structures importantes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FAFCBA-6FD6-7A42-BF71-EAA0B89E932B}"/>
              </a:ext>
            </a:extLst>
          </p:cNvPr>
          <p:cNvSpPr txBox="1"/>
          <p:nvPr/>
        </p:nvSpPr>
        <p:spPr>
          <a:xfrm>
            <a:off x="427510" y="814080"/>
            <a:ext cx="8451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La libération de dopamine modifie les connections synaptiques au sein de ces structures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F5113C-C4B3-AD48-8F57-BBB6C23C9B4B}"/>
              </a:ext>
            </a:extLst>
          </p:cNvPr>
          <p:cNvSpPr txBox="1"/>
          <p:nvPr/>
        </p:nvSpPr>
        <p:spPr>
          <a:xfrm>
            <a:off x="427509" y="1212281"/>
            <a:ext cx="6078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La libération phasique de dopamine renforce le comportement</a:t>
            </a:r>
          </a:p>
        </p:txBody>
      </p:sp>
    </p:spTree>
    <p:extLst>
      <p:ext uri="{BB962C8B-B14F-4D97-AF65-F5344CB8AC3E}">
        <p14:creationId xmlns:p14="http://schemas.microsoft.com/office/powerpoint/2010/main" val="2735322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E068D-4E49-9042-B55C-085CB20FE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2342"/>
            <a:ext cx="9144000" cy="2387600"/>
          </a:xfrm>
        </p:spPr>
        <p:txBody>
          <a:bodyPr/>
          <a:lstStyle/>
          <a:p>
            <a:r>
              <a:rPr lang="fr-FR" dirty="0"/>
              <a:t>Cerveau et Récompense</a:t>
            </a:r>
            <a:br>
              <a:rPr lang="fr-FR" dirty="0"/>
            </a:br>
            <a:r>
              <a:rPr lang="fr-FR" dirty="0"/>
              <a:t>Episode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AC205A-DBA8-FE4A-9925-DD9D070801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1885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3401</TotalTime>
  <Words>1430</Words>
  <Application>Microsoft Macintosh PowerPoint</Application>
  <PresentationFormat>Widescreen</PresentationFormat>
  <Paragraphs>218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Times</vt:lpstr>
      <vt:lpstr>Office Theme</vt:lpstr>
      <vt:lpstr> Previously on « Cerveau et Récompense »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Cerveau et Récompense Episode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Previously on « Cerveau et Récompense »</dc:title>
  <dc:creator>Jérémie Jozefowiez</dc:creator>
  <cp:lastModifiedBy>Jérémie Jozefowiez</cp:lastModifiedBy>
  <cp:revision>8</cp:revision>
  <dcterms:created xsi:type="dcterms:W3CDTF">2021-02-02T09:30:14Z</dcterms:created>
  <dcterms:modified xsi:type="dcterms:W3CDTF">2021-09-27T12:20:26Z</dcterms:modified>
</cp:coreProperties>
</file>

<file path=docProps/thumbnail.jpeg>
</file>